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5.xml" ContentType="application/vnd.openxmlformats-officedocument.drawingml.diagramLayout+xml"/>
  <Override PartName="/ppt/notesSlides/notesSlide23.xml" ContentType="application/vnd.openxmlformats-officedocument.presentationml.notesSlide+xml"/>
  <Override PartName="/ppt/diagrams/data6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Default Extension="xlsx" ContentType="application/vnd.openxmlformats-officedocument.spreadsheetml.sheet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20.xml" ContentType="application/vnd.openxmlformats-officedocument.presentationml.notesSlide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61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71" r:id="rId12"/>
    <p:sldId id="273" r:id="rId13"/>
    <p:sldId id="275" r:id="rId14"/>
    <p:sldId id="274" r:id="rId15"/>
    <p:sldId id="279" r:id="rId16"/>
    <p:sldId id="278" r:id="rId17"/>
    <p:sldId id="280" r:id="rId18"/>
    <p:sldId id="281" r:id="rId19"/>
    <p:sldId id="282" r:id="rId20"/>
    <p:sldId id="283" r:id="rId21"/>
    <p:sldId id="284" r:id="rId22"/>
    <p:sldId id="286" r:id="rId23"/>
    <p:sldId id="287" r:id="rId24"/>
    <p:sldId id="288" r:id="rId25"/>
    <p:sldId id="290" r:id="rId26"/>
    <p:sldId id="291" r:id="rId27"/>
    <p:sldId id="292" r:id="rId28"/>
    <p:sldId id="259" r:id="rId29"/>
  </p:sldIdLst>
  <p:sldSz cx="9906000" cy="6858000" type="A4"/>
  <p:notesSz cx="6858000" cy="9144000"/>
  <p:defaultTextStyle>
    <a:defPPr>
      <a:defRPr lang="ru-RU"/>
    </a:defPPr>
    <a:lvl1pPr marL="0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A85D"/>
    <a:srgbClr val="000000"/>
    <a:srgbClr val="9BBB59"/>
    <a:srgbClr val="FFFFFF"/>
    <a:srgbClr val="E4EDD3"/>
    <a:srgbClr val="C7D9A3"/>
    <a:srgbClr val="7A0000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00" autoAdjust="0"/>
    <p:restoredTop sz="94660"/>
  </p:normalViewPr>
  <p:slideViewPr>
    <p:cSldViewPr>
      <p:cViewPr>
        <p:scale>
          <a:sx n="90" d="100"/>
          <a:sy n="90" d="100"/>
        </p:scale>
        <p:origin x="-420" y="-4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6;&#1077;&#1085;&#1103;\&#1050;&#1083;&#1080;&#1077;&#1085;&#1090;&#1099;\&#1057;&#1086;&#1090;&#1089;&#1082;&#1086;&#1074;&#1072;\&#1043;&#1088;&#1072;&#1092;&#1080;&#1082;&#1080;%20&#1080;%20&#1076;&#1080;&#1072;&#1075;&#1088;&#1072;&#1084;&#108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6;&#1077;&#1085;&#1103;\&#1050;&#1083;&#1080;&#1077;&#1085;&#1090;&#1099;\&#1057;&#1086;&#1090;&#1089;&#1082;&#1086;&#1074;&#1072;\&#1043;&#1088;&#1072;&#1092;&#1080;&#1082;&#1080;%20&#1080;%20&#1076;&#1080;&#1072;&#1075;&#1088;&#1072;&#1084;&#108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dLbl>
              <c:idx val="1"/>
              <c:layout>
                <c:manualLayout>
                  <c:x val="-0.12954494750656201"/>
                  <c:y val="-0.14813174394867307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rgbClr val="FFFFFF"/>
                    </a:solidFill>
                    <a:latin typeface="Cambria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финансир!$A$7:$A$10</c:f>
              <c:strCache>
                <c:ptCount val="4"/>
                <c:pt idx="0">
                  <c:v>ФБ</c:v>
                </c:pt>
                <c:pt idx="1">
                  <c:v>ОБ</c:v>
                </c:pt>
                <c:pt idx="2">
                  <c:v>МБ</c:v>
                </c:pt>
                <c:pt idx="3">
                  <c:v>ВИ</c:v>
                </c:pt>
              </c:strCache>
            </c:strRef>
          </c:cat>
          <c:val>
            <c:numRef>
              <c:f>финансир!$B$7:$B$10</c:f>
              <c:numCache>
                <c:formatCode>0%</c:formatCode>
                <c:ptCount val="4"/>
                <c:pt idx="0">
                  <c:v>0.29000000000000031</c:v>
                </c:pt>
                <c:pt idx="1">
                  <c:v>3.0000000000000065E-2</c:v>
                </c:pt>
                <c:pt idx="2">
                  <c:v>0.43000000000000038</c:v>
                </c:pt>
                <c:pt idx="3">
                  <c:v>0.25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2000">
              <a:latin typeface="Cambria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title>
      <c:tx>
        <c:rich>
          <a:bodyPr/>
          <a:lstStyle/>
          <a:p>
            <a:pPr>
              <a:defRPr>
                <a:latin typeface="Cambria" pitchFamily="18" charset="0"/>
              </a:defRPr>
            </a:pPr>
            <a:r>
              <a:rPr lang="ru-RU" dirty="0" smtClean="0">
                <a:latin typeface="Cambria" pitchFamily="18" charset="0"/>
              </a:rPr>
              <a:t>Рождаемость в Сарове</a:t>
            </a:r>
            <a:endParaRPr lang="ru-RU" dirty="0">
              <a:latin typeface="Cambria" pitchFamily="18" charset="0"/>
            </a:endParaRPr>
          </a:p>
        </c:rich>
      </c:tx>
      <c:layout/>
    </c:title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72861857289721"/>
          <c:y val="0.1879125253889169"/>
          <c:w val="0.85594656149316761"/>
          <c:h val="0.66380160039198122"/>
        </c:manualLayout>
      </c:layout>
      <c:bar3DChart>
        <c:barDir val="col"/>
        <c:grouping val="clustered"/>
        <c:ser>
          <c:idx val="0"/>
          <c:order val="0"/>
          <c:tx>
            <c:strRef>
              <c:f>рождаемость!$B$1</c:f>
              <c:strCache>
                <c:ptCount val="1"/>
                <c:pt idx="0">
                  <c:v>Число детей</c:v>
                </c:pt>
              </c:strCache>
            </c:strRef>
          </c:tx>
          <c:dLbls>
            <c:txPr>
              <a:bodyPr/>
              <a:lstStyle/>
              <a:p>
                <a:pPr>
                  <a:defRPr sz="1050" b="1">
                    <a:latin typeface="Cambria" pitchFamily="18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рождаемость!$A$2:$A$8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рождаемость!$B$2:$B$8</c:f>
              <c:numCache>
                <c:formatCode>General</c:formatCode>
                <c:ptCount val="7"/>
                <c:pt idx="0">
                  <c:v>897</c:v>
                </c:pt>
                <c:pt idx="1">
                  <c:v>905</c:v>
                </c:pt>
                <c:pt idx="2">
                  <c:v>930</c:v>
                </c:pt>
                <c:pt idx="3">
                  <c:v>969</c:v>
                </c:pt>
                <c:pt idx="4">
                  <c:v>1013</c:v>
                </c:pt>
                <c:pt idx="5">
                  <c:v>1030</c:v>
                </c:pt>
                <c:pt idx="6">
                  <c:v>1040</c:v>
                </c:pt>
              </c:numCache>
            </c:numRef>
          </c:val>
        </c:ser>
        <c:shape val="box"/>
        <c:axId val="114806784"/>
        <c:axId val="114808320"/>
        <c:axId val="0"/>
      </c:bar3DChart>
      <c:catAx>
        <c:axId val="1148067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50" b="1">
                <a:latin typeface="Cambria" pitchFamily="18" charset="0"/>
              </a:defRPr>
            </a:pPr>
            <a:endParaRPr lang="ru-RU"/>
          </a:p>
        </c:txPr>
        <c:crossAx val="114808320"/>
        <c:crosses val="autoZero"/>
        <c:auto val="1"/>
        <c:lblAlgn val="ctr"/>
        <c:lblOffset val="100"/>
      </c:catAx>
      <c:valAx>
        <c:axId val="11480832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 b="1">
                <a:latin typeface="Cambria" pitchFamily="18" charset="0"/>
              </a:defRPr>
            </a:pPr>
            <a:endParaRPr lang="ru-RU"/>
          </a:p>
        </c:txPr>
        <c:crossAx val="114806784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view3D>
      <c:rotX val="30"/>
      <c:rotY val="150"/>
      <c:perspective val="30"/>
    </c:view3D>
    <c:plotArea>
      <c:layout>
        <c:manualLayout>
          <c:layoutTarget val="inner"/>
          <c:xMode val="edge"/>
          <c:yMode val="edge"/>
          <c:x val="0"/>
          <c:y val="0.1919113158165148"/>
          <c:w val="0.90536281876539459"/>
          <c:h val="0.7888975526018349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explosion val="29"/>
          <c:cat>
            <c:strRef>
              <c:f>Лист1!$A$2:$A$3</c:f>
              <c:strCache>
                <c:ptCount val="2"/>
                <c:pt idx="0">
                  <c:v>всего</c:v>
                </c:pt>
                <c:pt idx="1">
                  <c:v>платно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2032</c:v>
                </c:pt>
                <c:pt idx="1">
                  <c:v>551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1.png"/><Relationship Id="rId2" Type="http://schemas.openxmlformats.org/officeDocument/2006/relationships/image" Target="../media/image381.png"/><Relationship Id="rId1" Type="http://schemas.openxmlformats.org/officeDocument/2006/relationships/image" Target="../media/image3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F7FD5F-75D0-4722-A22F-3F8D36D47832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01B3473-79EE-4162-972E-5CE27E5D4509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Обеспечение эффективности функционирования действующей социальной инфраструктуры города Сарова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BA7B39-0210-4C3D-983D-03B0F13CDBB4}" type="parTrans" cxnId="{2C1350A2-6F1A-436A-B0D4-9A5523448FD0}">
      <dgm:prSet/>
      <dgm:spPr/>
      <dgm:t>
        <a:bodyPr/>
        <a:lstStyle/>
        <a:p>
          <a:endParaRPr lang="ru-RU"/>
        </a:p>
      </dgm:t>
    </dgm:pt>
    <dgm:pt modelId="{91CA863D-A52A-40D7-986D-090E82CE5CFE}" type="sibTrans" cxnId="{2C1350A2-6F1A-436A-B0D4-9A5523448FD0}">
      <dgm:prSet/>
      <dgm:spPr/>
      <dgm:t>
        <a:bodyPr/>
        <a:lstStyle/>
        <a:p>
          <a:endParaRPr lang="ru-RU"/>
        </a:p>
      </dgm:t>
    </dgm:pt>
    <dgm:pt modelId="{BD3B98C4-0067-4AA7-84D7-43947C08FA92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Повышение качества оказываемых услуг организациями города Сарова в области образования, культуры, физической культуры и массового спорта</a:t>
          </a:r>
        </a:p>
      </dgm:t>
    </dgm:pt>
    <dgm:pt modelId="{1A8F5980-9F3C-4546-94A3-C5E6815E24C0}" type="parTrans" cxnId="{04E913F5-8ED0-4962-A4F8-FDF6F6746B2B}">
      <dgm:prSet/>
      <dgm:spPr/>
      <dgm:t>
        <a:bodyPr/>
        <a:lstStyle/>
        <a:p>
          <a:endParaRPr lang="ru-RU"/>
        </a:p>
      </dgm:t>
    </dgm:pt>
    <dgm:pt modelId="{B59BF626-3775-47CE-810E-56A6E787725A}" type="sibTrans" cxnId="{04E913F5-8ED0-4962-A4F8-FDF6F6746B2B}">
      <dgm:prSet/>
      <dgm:spPr/>
      <dgm:t>
        <a:bodyPr/>
        <a:lstStyle/>
        <a:p>
          <a:endParaRPr lang="ru-RU"/>
        </a:p>
      </dgm:t>
    </dgm:pt>
    <dgm:pt modelId="{E907C360-23E5-4256-B7BE-CA5D39347B2C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Обеспечение объектами социальной инфраструктуры вновь построенных микрорайонов города Сарова с целью повышения их доступности для населения</a:t>
          </a:r>
        </a:p>
      </dgm:t>
    </dgm:pt>
    <dgm:pt modelId="{A6DA6A2E-F573-4F9C-836F-71DB1091EC2E}" type="parTrans" cxnId="{A25323FE-60D7-4A95-B108-8BC0D5870FE5}">
      <dgm:prSet/>
      <dgm:spPr/>
      <dgm:t>
        <a:bodyPr/>
        <a:lstStyle/>
        <a:p>
          <a:endParaRPr lang="ru-RU"/>
        </a:p>
      </dgm:t>
    </dgm:pt>
    <dgm:pt modelId="{E312DAC5-1021-4230-92D4-10419C05C69B}" type="sibTrans" cxnId="{A25323FE-60D7-4A95-B108-8BC0D5870FE5}">
      <dgm:prSet/>
      <dgm:spPr/>
      <dgm:t>
        <a:bodyPr/>
        <a:lstStyle/>
        <a:p>
          <a:endParaRPr lang="ru-RU"/>
        </a:p>
      </dgm:t>
    </dgm:pt>
    <dgm:pt modelId="{38A21AD7-F4A3-4216-B5C2-B218FE413AB5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Обеспечение доступности объектов социальной инфраструктуры города Сарова для населения в соответствии с нормативами градостроительного проектирования</a:t>
          </a:r>
        </a:p>
      </dgm:t>
    </dgm:pt>
    <dgm:pt modelId="{0D5E0D48-88AE-4DB3-AB6B-C886F287CF90}" type="parTrans" cxnId="{8E850305-95C8-46D5-BE60-54848AD2714B}">
      <dgm:prSet/>
      <dgm:spPr/>
      <dgm:t>
        <a:bodyPr/>
        <a:lstStyle/>
        <a:p>
          <a:endParaRPr lang="ru-RU"/>
        </a:p>
      </dgm:t>
    </dgm:pt>
    <dgm:pt modelId="{FF1554AC-3E73-4E65-B82A-5A0CC8C72300}" type="sibTrans" cxnId="{8E850305-95C8-46D5-BE60-54848AD2714B}">
      <dgm:prSet/>
      <dgm:spPr/>
      <dgm:t>
        <a:bodyPr/>
        <a:lstStyle/>
        <a:p>
          <a:endParaRPr lang="ru-RU"/>
        </a:p>
      </dgm:t>
    </dgm:pt>
    <dgm:pt modelId="{F90394CD-BF5E-41D7-A574-B37D9495C9AD}" type="pres">
      <dgm:prSet presAssocID="{F4F7FD5F-75D0-4722-A22F-3F8D36D4783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9A5F7D-EF62-437D-A8E6-18826009455A}" type="pres">
      <dgm:prSet presAssocID="{BD3B98C4-0067-4AA7-84D7-43947C08FA92}" presName="node" presStyleLbl="node1" presStyleIdx="0" presStyleCnt="4" custScaleX="530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71CED-B832-4D17-9052-42A086E05F7B}" type="pres">
      <dgm:prSet presAssocID="{B59BF626-3775-47CE-810E-56A6E787725A}" presName="sibTrans" presStyleCnt="0"/>
      <dgm:spPr/>
    </dgm:pt>
    <dgm:pt modelId="{7D0370D7-495C-4B24-BE0E-DF54FB255F1A}" type="pres">
      <dgm:prSet presAssocID="{E01B3473-79EE-4162-972E-5CE27E5D4509}" presName="node" presStyleLbl="node1" presStyleIdx="1" presStyleCnt="4" custScaleX="530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C91B78-6C2E-465D-909D-A2ADA8EE2272}" type="pres">
      <dgm:prSet presAssocID="{91CA863D-A52A-40D7-986D-090E82CE5CFE}" presName="sibTrans" presStyleCnt="0"/>
      <dgm:spPr/>
    </dgm:pt>
    <dgm:pt modelId="{6697B8AA-D33F-4C43-B61E-71E17D80504A}" type="pres">
      <dgm:prSet presAssocID="{E907C360-23E5-4256-B7BE-CA5D39347B2C}" presName="node" presStyleLbl="node1" presStyleIdx="2" presStyleCnt="4" custScaleX="530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AED95-CBBF-4415-9215-77AFDCD2F0BD}" type="pres">
      <dgm:prSet presAssocID="{E312DAC5-1021-4230-92D4-10419C05C69B}" presName="sibTrans" presStyleCnt="0"/>
      <dgm:spPr/>
    </dgm:pt>
    <dgm:pt modelId="{99A228D7-5E41-44F3-8084-749699EFE1AB}" type="pres">
      <dgm:prSet presAssocID="{38A21AD7-F4A3-4216-B5C2-B218FE413AB5}" presName="node" presStyleLbl="node1" presStyleIdx="3" presStyleCnt="4" custScaleX="530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E913F5-8ED0-4962-A4F8-FDF6F6746B2B}" srcId="{F4F7FD5F-75D0-4722-A22F-3F8D36D47832}" destId="{BD3B98C4-0067-4AA7-84D7-43947C08FA92}" srcOrd="0" destOrd="0" parTransId="{1A8F5980-9F3C-4546-94A3-C5E6815E24C0}" sibTransId="{B59BF626-3775-47CE-810E-56A6E787725A}"/>
    <dgm:cxn modelId="{BD71B82E-0B35-4BBE-AECA-64DD0B9F8749}" type="presOf" srcId="{38A21AD7-F4A3-4216-B5C2-B218FE413AB5}" destId="{99A228D7-5E41-44F3-8084-749699EFE1AB}" srcOrd="0" destOrd="0" presId="urn:microsoft.com/office/officeart/2005/8/layout/default"/>
    <dgm:cxn modelId="{A25323FE-60D7-4A95-B108-8BC0D5870FE5}" srcId="{F4F7FD5F-75D0-4722-A22F-3F8D36D47832}" destId="{E907C360-23E5-4256-B7BE-CA5D39347B2C}" srcOrd="2" destOrd="0" parTransId="{A6DA6A2E-F573-4F9C-836F-71DB1091EC2E}" sibTransId="{E312DAC5-1021-4230-92D4-10419C05C69B}"/>
    <dgm:cxn modelId="{8E850305-95C8-46D5-BE60-54848AD2714B}" srcId="{F4F7FD5F-75D0-4722-A22F-3F8D36D47832}" destId="{38A21AD7-F4A3-4216-B5C2-B218FE413AB5}" srcOrd="3" destOrd="0" parTransId="{0D5E0D48-88AE-4DB3-AB6B-C886F287CF90}" sibTransId="{FF1554AC-3E73-4E65-B82A-5A0CC8C72300}"/>
    <dgm:cxn modelId="{7AA3388E-269D-4BB8-95A7-B18E2490DDC9}" type="presOf" srcId="{E01B3473-79EE-4162-972E-5CE27E5D4509}" destId="{7D0370D7-495C-4B24-BE0E-DF54FB255F1A}" srcOrd="0" destOrd="0" presId="urn:microsoft.com/office/officeart/2005/8/layout/default"/>
    <dgm:cxn modelId="{BE8922AC-BF9A-43C2-A61D-3F1144A2963B}" type="presOf" srcId="{BD3B98C4-0067-4AA7-84D7-43947C08FA92}" destId="{DA9A5F7D-EF62-437D-A8E6-18826009455A}" srcOrd="0" destOrd="0" presId="urn:microsoft.com/office/officeart/2005/8/layout/default"/>
    <dgm:cxn modelId="{2C1350A2-6F1A-436A-B0D4-9A5523448FD0}" srcId="{F4F7FD5F-75D0-4722-A22F-3F8D36D47832}" destId="{E01B3473-79EE-4162-972E-5CE27E5D4509}" srcOrd="1" destOrd="0" parTransId="{F6BA7B39-0210-4C3D-983D-03B0F13CDBB4}" sibTransId="{91CA863D-A52A-40D7-986D-090E82CE5CFE}"/>
    <dgm:cxn modelId="{E1AB5B9E-BD21-4B8C-86EA-E53584632205}" type="presOf" srcId="{E907C360-23E5-4256-B7BE-CA5D39347B2C}" destId="{6697B8AA-D33F-4C43-B61E-71E17D80504A}" srcOrd="0" destOrd="0" presId="urn:microsoft.com/office/officeart/2005/8/layout/default"/>
    <dgm:cxn modelId="{86B8B377-D7A7-485D-89A4-CA9D1AC55EA2}" type="presOf" srcId="{F4F7FD5F-75D0-4722-A22F-3F8D36D47832}" destId="{F90394CD-BF5E-41D7-A574-B37D9495C9AD}" srcOrd="0" destOrd="0" presId="urn:microsoft.com/office/officeart/2005/8/layout/default"/>
    <dgm:cxn modelId="{CAF324FC-16F2-41EC-A22B-EB4678590C2C}" type="presParOf" srcId="{F90394CD-BF5E-41D7-A574-B37D9495C9AD}" destId="{DA9A5F7D-EF62-437D-A8E6-18826009455A}" srcOrd="0" destOrd="0" presId="urn:microsoft.com/office/officeart/2005/8/layout/default"/>
    <dgm:cxn modelId="{9246035F-75E7-4699-9BBA-E92A6E26B8E5}" type="presParOf" srcId="{F90394CD-BF5E-41D7-A574-B37D9495C9AD}" destId="{46A71CED-B832-4D17-9052-42A086E05F7B}" srcOrd="1" destOrd="0" presId="urn:microsoft.com/office/officeart/2005/8/layout/default"/>
    <dgm:cxn modelId="{2ADA658E-7E91-4DDC-9DE4-97BD76822E90}" type="presParOf" srcId="{F90394CD-BF5E-41D7-A574-B37D9495C9AD}" destId="{7D0370D7-495C-4B24-BE0E-DF54FB255F1A}" srcOrd="2" destOrd="0" presId="urn:microsoft.com/office/officeart/2005/8/layout/default"/>
    <dgm:cxn modelId="{DA3BF805-5A07-4868-93B1-FC7DA1DD1B7E}" type="presParOf" srcId="{F90394CD-BF5E-41D7-A574-B37D9495C9AD}" destId="{09C91B78-6C2E-465D-909D-A2ADA8EE2272}" srcOrd="3" destOrd="0" presId="urn:microsoft.com/office/officeart/2005/8/layout/default"/>
    <dgm:cxn modelId="{4E6DD1EC-BA80-4521-9FB1-E0EBFED3094D}" type="presParOf" srcId="{F90394CD-BF5E-41D7-A574-B37D9495C9AD}" destId="{6697B8AA-D33F-4C43-B61E-71E17D80504A}" srcOrd="4" destOrd="0" presId="urn:microsoft.com/office/officeart/2005/8/layout/default"/>
    <dgm:cxn modelId="{483747F9-6B99-44DF-B0A6-DBE6FCC4F5EF}" type="presParOf" srcId="{F90394CD-BF5E-41D7-A574-B37D9495C9AD}" destId="{ACFAED95-CBBF-4415-9215-77AFDCD2F0BD}" srcOrd="5" destOrd="0" presId="urn:microsoft.com/office/officeart/2005/8/layout/default"/>
    <dgm:cxn modelId="{4443A62A-9950-463A-905D-E9F02983334B}" type="presParOf" srcId="{F90394CD-BF5E-41D7-A574-B37D9495C9AD}" destId="{99A228D7-5E41-44F3-8084-749699EFE1AB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2434B0-BC9E-4CB9-8BE1-FCCCC0A90C2B}" type="doc">
      <dgm:prSet loTypeId="urn:microsoft.com/office/officeart/2005/8/layout/defaul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572E20B-97FF-4F34-A42D-484D96AE0642}">
      <dgm:prSet phldrT="[Текст]"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увеличение количества мест в общеобразовательных организациях –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на 23%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FCCDAD-B1B8-44C4-85A6-D11343FB6A8A}" type="parTrans" cxnId="{FCF6FC14-AFFB-4E27-AF97-91CBEA0442BD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CDBA5F-F69E-4539-8527-19567BBB6D9A}" type="sibTrans" cxnId="{FCF6FC14-AFFB-4E27-AF97-91CBEA0442BD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6070F2-C67D-48AF-83B3-1842D6FFA055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увеличение количества мест в дошкольных организациях –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на 12%</a:t>
          </a:r>
        </a:p>
      </dgm:t>
    </dgm:pt>
    <dgm:pt modelId="{2E09AAEC-47BD-4C12-B397-371342E5206E}" type="parTrans" cxnId="{44C47E76-BA86-4FF2-A421-1A12A7713DB3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843AFC-013F-4F34-BA81-5EAFECD00A12}" type="sibTrans" cxnId="{44C47E76-BA86-4FF2-A421-1A12A7713DB3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6A2651-82C6-4673-8719-0F01AF168909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доля реконструированных объектов от запланированных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100 %</a:t>
          </a:r>
        </a:p>
      </dgm:t>
    </dgm:pt>
    <dgm:pt modelId="{5E9EA338-E841-4EA0-BA5A-A72E00944928}" type="parTrans" cxnId="{553F6C42-29CD-40A9-918F-0508294D94D8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A3D074-3353-463D-AE2C-25B7CCD52A04}" type="sibTrans" cxnId="{553F6C42-29CD-40A9-918F-0508294D94D8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C61EE4-22F8-433F-A490-1E163DB02263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доля построенных спортивных объектов от запланированных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100 %</a:t>
          </a:r>
        </a:p>
      </dgm:t>
    </dgm:pt>
    <dgm:pt modelId="{FAF8EAE2-A347-4489-AFE5-7824F82D3FAB}" type="parTrans" cxnId="{123D5CB8-9694-4D47-8DCC-90FA648286E7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CCE441-96A5-45A7-838F-BD9213A74D1D}" type="sibTrans" cxnId="{123D5CB8-9694-4D47-8DCC-90FA648286E7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872DEA-384E-4575-BFE9-F021E8EF0D5D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уровень фактической обеспеченности бассейнами от федерального норматива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28%</a:t>
          </a:r>
        </a:p>
      </dgm:t>
    </dgm:pt>
    <dgm:pt modelId="{F5F5815B-6C55-4936-BF43-BA252BE7B8DE}" type="parTrans" cxnId="{89CD5100-166B-4089-A294-EA46ED3ACB3F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6B5BBC-EEE3-49A5-92C6-93204B5A5C2D}" type="sibTrans" cxnId="{89CD5100-166B-4089-A294-EA46ED3ACB3F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F94A4F-4502-45F5-A9ED-2D9E16190123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уровень обеспеченности спортивными залами от федерального норматива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42,7%</a:t>
          </a:r>
        </a:p>
      </dgm:t>
    </dgm:pt>
    <dgm:pt modelId="{BFD6EEFE-E87A-43EB-8AA6-439E8A4D3B9D}" type="parTrans" cxnId="{DF73870F-348B-47E3-BEF6-AE591F592944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203A8A-A47D-4970-AF2D-7BA28026F7A3}" type="sibTrans" cxnId="{DF73870F-348B-47E3-BEF6-AE591F592944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DA9AF6-09FB-4881-B27F-E78E8ADB6ACC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уровень фактической обеспеченности плоскостными сооружениями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– 60,8%</a:t>
          </a:r>
        </a:p>
      </dgm:t>
    </dgm:pt>
    <dgm:pt modelId="{2DDF9AA0-78BB-49D6-812A-00861026016F}" type="parTrans" cxnId="{E43D9B86-7AE4-4635-90BB-7C2E8C672144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0ED872-29A7-4C11-929B-CBF8E7528BE6}" type="sibTrans" cxnId="{E43D9B86-7AE4-4635-90BB-7C2E8C672144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46EAB7-2BB9-4405-98B0-5293F8618930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обеспеченность общедоступными библиотеками до нормативной потребности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– 25%</a:t>
          </a:r>
        </a:p>
      </dgm:t>
    </dgm:pt>
    <dgm:pt modelId="{A901960C-8A3D-4310-A953-FAA85289C834}" type="parTrans" cxnId="{8FCC4BB9-44B5-4A7C-8F0D-2867F0B00C8C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16BDB8E-B2C9-441D-A0BB-2993BA253C9D}" type="sibTrans" cxnId="{8FCC4BB9-44B5-4A7C-8F0D-2867F0B00C8C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4FEAB5-E5F1-431B-B110-E27CDC94C6F0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обеспеченность детскими библиотеками до нормативной потребности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– 200%</a:t>
          </a:r>
          <a:endParaRPr lang="ru-RU" sz="1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78D93FE7-6F7A-4366-B49F-6A9E86390223}" type="parTrans" cxnId="{52511DB2-BB7A-4119-A3BC-7D19BD933769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C66B322-B395-4A5D-87E2-83E4866FA6C2}" type="sibTrans" cxnId="{52511DB2-BB7A-4119-A3BC-7D19BD933769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05FB44-0063-47CE-A301-39ABE8720654}">
      <dgm:prSet custT="1"/>
      <dgm:spPr/>
      <dgm:t>
        <a:bodyPr/>
        <a:lstStyle/>
        <a:p>
          <a:pPr algn="just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увеличение экспозиционных площадей здания музея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на 71%</a:t>
          </a:r>
        </a:p>
      </dgm:t>
    </dgm:pt>
    <dgm:pt modelId="{91C73DDB-7FE0-4ED6-BB05-8E2DEA51B78A}" type="parTrans" cxnId="{C4006C68-867F-4917-B225-BAF96FFD4D17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A8EB4B-BCB8-4B1D-8F5E-8784C22E42AE}" type="sibTrans" cxnId="{C4006C68-867F-4917-B225-BAF96FFD4D17}">
      <dgm:prSet/>
      <dgm:spPr/>
      <dgm:t>
        <a:bodyPr/>
        <a:lstStyle/>
        <a:p>
          <a:pPr algn="just"/>
          <a:endParaRPr lang="ru-RU" sz="2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80FF69-5EFF-4987-B0BA-FDBEC8E76555}" type="pres">
      <dgm:prSet presAssocID="{022434B0-BC9E-4CB9-8BE1-FCCCC0A90C2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347651-D6A2-4C3D-83A8-7A1262FCF527}" type="pres">
      <dgm:prSet presAssocID="{1572E20B-97FF-4F34-A42D-484D96AE0642}" presName="node" presStyleLbl="node1" presStyleIdx="0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AFDD3-BA07-4350-8F17-9A24BF3B1391}" type="pres">
      <dgm:prSet presAssocID="{62CDBA5F-F69E-4539-8527-19567BBB6D9A}" presName="sibTrans" presStyleCnt="0"/>
      <dgm:spPr/>
    </dgm:pt>
    <dgm:pt modelId="{FA0B94C0-C4AB-4BDD-9783-10BA07BDD8C8}" type="pres">
      <dgm:prSet presAssocID="{5E6070F2-C67D-48AF-83B3-1842D6FFA055}" presName="node" presStyleLbl="node1" presStyleIdx="1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4AA06-A648-437B-A75E-82C56D316C78}" type="pres">
      <dgm:prSet presAssocID="{1B843AFC-013F-4F34-BA81-5EAFECD00A12}" presName="sibTrans" presStyleCnt="0"/>
      <dgm:spPr/>
    </dgm:pt>
    <dgm:pt modelId="{4D246E25-05FA-4E4B-B9E2-051575F11DD2}" type="pres">
      <dgm:prSet presAssocID="{366A2651-82C6-4673-8719-0F01AF168909}" presName="node" presStyleLbl="node1" presStyleIdx="2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F92316-BCDB-4496-8368-D20DDD6A1CD9}" type="pres">
      <dgm:prSet presAssocID="{D7A3D074-3353-463D-AE2C-25B7CCD52A04}" presName="sibTrans" presStyleCnt="0"/>
      <dgm:spPr/>
    </dgm:pt>
    <dgm:pt modelId="{0DC93B67-08D2-4127-905F-D4FA1C12BEB7}" type="pres">
      <dgm:prSet presAssocID="{90C61EE4-22F8-433F-A490-1E163DB02263}" presName="node" presStyleLbl="node1" presStyleIdx="3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DCBDF-7299-4B05-8D07-A4D3A2D50989}" type="pres">
      <dgm:prSet presAssocID="{E1CCE441-96A5-45A7-838F-BD9213A74D1D}" presName="sibTrans" presStyleCnt="0"/>
      <dgm:spPr/>
    </dgm:pt>
    <dgm:pt modelId="{287B26FA-7224-48B4-8B48-55B7948E10DC}" type="pres">
      <dgm:prSet presAssocID="{28872DEA-384E-4575-BFE9-F021E8EF0D5D}" presName="node" presStyleLbl="node1" presStyleIdx="4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C6F5A-9AF9-4EF8-8EBD-7677C05376F4}" type="pres">
      <dgm:prSet presAssocID="{C56B5BBC-EEE3-49A5-92C6-93204B5A5C2D}" presName="sibTrans" presStyleCnt="0"/>
      <dgm:spPr/>
    </dgm:pt>
    <dgm:pt modelId="{38BA43ED-B08C-4318-B7A5-926B5971DFA3}" type="pres">
      <dgm:prSet presAssocID="{6AF94A4F-4502-45F5-A9ED-2D9E16190123}" presName="node" presStyleLbl="node1" presStyleIdx="5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DBE68-5B37-499D-B4EF-4641E8D7E0E1}" type="pres">
      <dgm:prSet presAssocID="{7D203A8A-A47D-4970-AF2D-7BA28026F7A3}" presName="sibTrans" presStyleCnt="0"/>
      <dgm:spPr/>
    </dgm:pt>
    <dgm:pt modelId="{D0DF9957-8F48-4B48-9C7D-FF6A1F455E57}" type="pres">
      <dgm:prSet presAssocID="{7CDA9AF6-09FB-4881-B27F-E78E8ADB6ACC}" presName="node" presStyleLbl="node1" presStyleIdx="6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DC7095-6C42-4349-AF1C-4D9D7FE8B4D9}" type="pres">
      <dgm:prSet presAssocID="{B60ED872-29A7-4C11-929B-CBF8E7528BE6}" presName="sibTrans" presStyleCnt="0"/>
      <dgm:spPr/>
    </dgm:pt>
    <dgm:pt modelId="{119E7154-D69A-4AE9-B85C-520C8AB4CF9B}" type="pres">
      <dgm:prSet presAssocID="{9046EAB7-2BB9-4405-98B0-5293F8618930}" presName="node" presStyleLbl="node1" presStyleIdx="7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939E6A-1686-4177-9821-A79F8962C1A5}" type="pres">
      <dgm:prSet presAssocID="{616BDB8E-B2C9-441D-A0BB-2993BA253C9D}" presName="sibTrans" presStyleCnt="0"/>
      <dgm:spPr/>
    </dgm:pt>
    <dgm:pt modelId="{771EEF11-EF77-4350-B4C6-7F8E1D90054F}" type="pres">
      <dgm:prSet presAssocID="{554FEAB5-E5F1-431B-B110-E27CDC94C6F0}" presName="node" presStyleLbl="node1" presStyleIdx="8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1CC71B-1DE4-4164-9EA6-659DA8324DDC}" type="pres">
      <dgm:prSet presAssocID="{BC66B322-B395-4A5D-87E2-83E4866FA6C2}" presName="sibTrans" presStyleCnt="0"/>
      <dgm:spPr/>
    </dgm:pt>
    <dgm:pt modelId="{167DAE77-0A5D-48C4-95CE-19451DC0FBE2}" type="pres">
      <dgm:prSet presAssocID="{3705FB44-0063-47CE-A301-39ABE8720654}" presName="node" presStyleLbl="node1" presStyleIdx="9" presStyleCnt="10" custScaleX="1132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C1BBFF-1CAE-4A57-96F6-C9C1A87F97B9}" type="presOf" srcId="{1572E20B-97FF-4F34-A42D-484D96AE0642}" destId="{0F347651-D6A2-4C3D-83A8-7A1262FCF527}" srcOrd="0" destOrd="0" presId="urn:microsoft.com/office/officeart/2005/8/layout/default"/>
    <dgm:cxn modelId="{20FE5CBF-EA51-4D2B-9495-3E5107C0D9AC}" type="presOf" srcId="{6AF94A4F-4502-45F5-A9ED-2D9E16190123}" destId="{38BA43ED-B08C-4318-B7A5-926B5971DFA3}" srcOrd="0" destOrd="0" presId="urn:microsoft.com/office/officeart/2005/8/layout/default"/>
    <dgm:cxn modelId="{8FCC4BB9-44B5-4A7C-8F0D-2867F0B00C8C}" srcId="{022434B0-BC9E-4CB9-8BE1-FCCCC0A90C2B}" destId="{9046EAB7-2BB9-4405-98B0-5293F8618930}" srcOrd="7" destOrd="0" parTransId="{A901960C-8A3D-4310-A953-FAA85289C834}" sibTransId="{616BDB8E-B2C9-441D-A0BB-2993BA253C9D}"/>
    <dgm:cxn modelId="{44C47E76-BA86-4FF2-A421-1A12A7713DB3}" srcId="{022434B0-BC9E-4CB9-8BE1-FCCCC0A90C2B}" destId="{5E6070F2-C67D-48AF-83B3-1842D6FFA055}" srcOrd="1" destOrd="0" parTransId="{2E09AAEC-47BD-4C12-B397-371342E5206E}" sibTransId="{1B843AFC-013F-4F34-BA81-5EAFECD00A12}"/>
    <dgm:cxn modelId="{3DC11969-CAE4-4210-A3E9-6F7A46D09D3A}" type="presOf" srcId="{9046EAB7-2BB9-4405-98B0-5293F8618930}" destId="{119E7154-D69A-4AE9-B85C-520C8AB4CF9B}" srcOrd="0" destOrd="0" presId="urn:microsoft.com/office/officeart/2005/8/layout/default"/>
    <dgm:cxn modelId="{89CD5100-166B-4089-A294-EA46ED3ACB3F}" srcId="{022434B0-BC9E-4CB9-8BE1-FCCCC0A90C2B}" destId="{28872DEA-384E-4575-BFE9-F021E8EF0D5D}" srcOrd="4" destOrd="0" parTransId="{F5F5815B-6C55-4936-BF43-BA252BE7B8DE}" sibTransId="{C56B5BBC-EEE3-49A5-92C6-93204B5A5C2D}"/>
    <dgm:cxn modelId="{FCF6FC14-AFFB-4E27-AF97-91CBEA0442BD}" srcId="{022434B0-BC9E-4CB9-8BE1-FCCCC0A90C2B}" destId="{1572E20B-97FF-4F34-A42D-484D96AE0642}" srcOrd="0" destOrd="0" parTransId="{EAFCCDAD-B1B8-44C4-85A6-D11343FB6A8A}" sibTransId="{62CDBA5F-F69E-4539-8527-19567BBB6D9A}"/>
    <dgm:cxn modelId="{2C2FA2A5-264C-4DDC-BC83-A3FD4706A9F3}" type="presOf" srcId="{28872DEA-384E-4575-BFE9-F021E8EF0D5D}" destId="{287B26FA-7224-48B4-8B48-55B7948E10DC}" srcOrd="0" destOrd="0" presId="urn:microsoft.com/office/officeart/2005/8/layout/default"/>
    <dgm:cxn modelId="{C4006C68-867F-4917-B225-BAF96FFD4D17}" srcId="{022434B0-BC9E-4CB9-8BE1-FCCCC0A90C2B}" destId="{3705FB44-0063-47CE-A301-39ABE8720654}" srcOrd="9" destOrd="0" parTransId="{91C73DDB-7FE0-4ED6-BB05-8E2DEA51B78A}" sibTransId="{5CA8EB4B-BCB8-4B1D-8F5E-8784C22E42AE}"/>
    <dgm:cxn modelId="{B08E2894-BA97-4AF8-823D-24E3CB758F8A}" type="presOf" srcId="{7CDA9AF6-09FB-4881-B27F-E78E8ADB6ACC}" destId="{D0DF9957-8F48-4B48-9C7D-FF6A1F455E57}" srcOrd="0" destOrd="0" presId="urn:microsoft.com/office/officeart/2005/8/layout/default"/>
    <dgm:cxn modelId="{767C9199-16EC-4B1A-9AAF-A5A27CB1B584}" type="presOf" srcId="{022434B0-BC9E-4CB9-8BE1-FCCCC0A90C2B}" destId="{8380FF69-5EFF-4987-B0BA-FDBEC8E76555}" srcOrd="0" destOrd="0" presId="urn:microsoft.com/office/officeart/2005/8/layout/default"/>
    <dgm:cxn modelId="{55752340-21DD-44F0-9F0B-98453DD5F0A1}" type="presOf" srcId="{554FEAB5-E5F1-431B-B110-E27CDC94C6F0}" destId="{771EEF11-EF77-4350-B4C6-7F8E1D90054F}" srcOrd="0" destOrd="0" presId="urn:microsoft.com/office/officeart/2005/8/layout/default"/>
    <dgm:cxn modelId="{9156DCBF-A9DC-417F-ABF9-305B6E387191}" type="presOf" srcId="{90C61EE4-22F8-433F-A490-1E163DB02263}" destId="{0DC93B67-08D2-4127-905F-D4FA1C12BEB7}" srcOrd="0" destOrd="0" presId="urn:microsoft.com/office/officeart/2005/8/layout/default"/>
    <dgm:cxn modelId="{123D5CB8-9694-4D47-8DCC-90FA648286E7}" srcId="{022434B0-BC9E-4CB9-8BE1-FCCCC0A90C2B}" destId="{90C61EE4-22F8-433F-A490-1E163DB02263}" srcOrd="3" destOrd="0" parTransId="{FAF8EAE2-A347-4489-AFE5-7824F82D3FAB}" sibTransId="{E1CCE441-96A5-45A7-838F-BD9213A74D1D}"/>
    <dgm:cxn modelId="{553F6C42-29CD-40A9-918F-0508294D94D8}" srcId="{022434B0-BC9E-4CB9-8BE1-FCCCC0A90C2B}" destId="{366A2651-82C6-4673-8719-0F01AF168909}" srcOrd="2" destOrd="0" parTransId="{5E9EA338-E841-4EA0-BA5A-A72E00944928}" sibTransId="{D7A3D074-3353-463D-AE2C-25B7CCD52A04}"/>
    <dgm:cxn modelId="{DF73870F-348B-47E3-BEF6-AE591F592944}" srcId="{022434B0-BC9E-4CB9-8BE1-FCCCC0A90C2B}" destId="{6AF94A4F-4502-45F5-A9ED-2D9E16190123}" srcOrd="5" destOrd="0" parTransId="{BFD6EEFE-E87A-43EB-8AA6-439E8A4D3B9D}" sibTransId="{7D203A8A-A47D-4970-AF2D-7BA28026F7A3}"/>
    <dgm:cxn modelId="{E43D9B86-7AE4-4635-90BB-7C2E8C672144}" srcId="{022434B0-BC9E-4CB9-8BE1-FCCCC0A90C2B}" destId="{7CDA9AF6-09FB-4881-B27F-E78E8ADB6ACC}" srcOrd="6" destOrd="0" parTransId="{2DDF9AA0-78BB-49D6-812A-00861026016F}" sibTransId="{B60ED872-29A7-4C11-929B-CBF8E7528BE6}"/>
    <dgm:cxn modelId="{A4481B1C-CE41-42FB-B01F-17E00D249BA0}" type="presOf" srcId="{3705FB44-0063-47CE-A301-39ABE8720654}" destId="{167DAE77-0A5D-48C4-95CE-19451DC0FBE2}" srcOrd="0" destOrd="0" presId="urn:microsoft.com/office/officeart/2005/8/layout/default"/>
    <dgm:cxn modelId="{34457A17-3EC3-41E4-A507-0866590C56EC}" type="presOf" srcId="{5E6070F2-C67D-48AF-83B3-1842D6FFA055}" destId="{FA0B94C0-C4AB-4BDD-9783-10BA07BDD8C8}" srcOrd="0" destOrd="0" presId="urn:microsoft.com/office/officeart/2005/8/layout/default"/>
    <dgm:cxn modelId="{928F6BFB-B55C-4C92-9A06-AA188B99DF0B}" type="presOf" srcId="{366A2651-82C6-4673-8719-0F01AF168909}" destId="{4D246E25-05FA-4E4B-B9E2-051575F11DD2}" srcOrd="0" destOrd="0" presId="urn:microsoft.com/office/officeart/2005/8/layout/default"/>
    <dgm:cxn modelId="{52511DB2-BB7A-4119-A3BC-7D19BD933769}" srcId="{022434B0-BC9E-4CB9-8BE1-FCCCC0A90C2B}" destId="{554FEAB5-E5F1-431B-B110-E27CDC94C6F0}" srcOrd="8" destOrd="0" parTransId="{78D93FE7-6F7A-4366-B49F-6A9E86390223}" sibTransId="{BC66B322-B395-4A5D-87E2-83E4866FA6C2}"/>
    <dgm:cxn modelId="{3F11963C-00B5-4C4B-B75E-31F8A98DAFFC}" type="presParOf" srcId="{8380FF69-5EFF-4987-B0BA-FDBEC8E76555}" destId="{0F347651-D6A2-4C3D-83A8-7A1262FCF527}" srcOrd="0" destOrd="0" presId="urn:microsoft.com/office/officeart/2005/8/layout/default"/>
    <dgm:cxn modelId="{A9695CC7-8A44-414C-86A8-08AEAB70E7AE}" type="presParOf" srcId="{8380FF69-5EFF-4987-B0BA-FDBEC8E76555}" destId="{BEDAFDD3-BA07-4350-8F17-9A24BF3B1391}" srcOrd="1" destOrd="0" presId="urn:microsoft.com/office/officeart/2005/8/layout/default"/>
    <dgm:cxn modelId="{73565088-361A-4A82-837C-1BB15865FD7E}" type="presParOf" srcId="{8380FF69-5EFF-4987-B0BA-FDBEC8E76555}" destId="{FA0B94C0-C4AB-4BDD-9783-10BA07BDD8C8}" srcOrd="2" destOrd="0" presId="urn:microsoft.com/office/officeart/2005/8/layout/default"/>
    <dgm:cxn modelId="{21773B2D-6736-4393-A72C-14F2883D012E}" type="presParOf" srcId="{8380FF69-5EFF-4987-B0BA-FDBEC8E76555}" destId="{63B4AA06-A648-437B-A75E-82C56D316C78}" srcOrd="3" destOrd="0" presId="urn:microsoft.com/office/officeart/2005/8/layout/default"/>
    <dgm:cxn modelId="{C0459CB1-749A-4927-B195-3E2316F9234B}" type="presParOf" srcId="{8380FF69-5EFF-4987-B0BA-FDBEC8E76555}" destId="{4D246E25-05FA-4E4B-B9E2-051575F11DD2}" srcOrd="4" destOrd="0" presId="urn:microsoft.com/office/officeart/2005/8/layout/default"/>
    <dgm:cxn modelId="{3432ED36-FFE2-4F94-ABFE-C78782634CBB}" type="presParOf" srcId="{8380FF69-5EFF-4987-B0BA-FDBEC8E76555}" destId="{31F92316-BCDB-4496-8368-D20DDD6A1CD9}" srcOrd="5" destOrd="0" presId="urn:microsoft.com/office/officeart/2005/8/layout/default"/>
    <dgm:cxn modelId="{F75B5644-D922-4D3B-8BBD-F7BF22624920}" type="presParOf" srcId="{8380FF69-5EFF-4987-B0BA-FDBEC8E76555}" destId="{0DC93B67-08D2-4127-905F-D4FA1C12BEB7}" srcOrd="6" destOrd="0" presId="urn:microsoft.com/office/officeart/2005/8/layout/default"/>
    <dgm:cxn modelId="{9440E215-C488-4CF7-B666-7CF1A57C97F2}" type="presParOf" srcId="{8380FF69-5EFF-4987-B0BA-FDBEC8E76555}" destId="{56EDCBDF-7299-4B05-8D07-A4D3A2D50989}" srcOrd="7" destOrd="0" presId="urn:microsoft.com/office/officeart/2005/8/layout/default"/>
    <dgm:cxn modelId="{5AE6949A-E437-49A2-92BA-57F56019B7B9}" type="presParOf" srcId="{8380FF69-5EFF-4987-B0BA-FDBEC8E76555}" destId="{287B26FA-7224-48B4-8B48-55B7948E10DC}" srcOrd="8" destOrd="0" presId="urn:microsoft.com/office/officeart/2005/8/layout/default"/>
    <dgm:cxn modelId="{75BA8C5C-6645-40F9-A1F2-B7DD65775B62}" type="presParOf" srcId="{8380FF69-5EFF-4987-B0BA-FDBEC8E76555}" destId="{EE9C6F5A-9AF9-4EF8-8EBD-7677C05376F4}" srcOrd="9" destOrd="0" presId="urn:microsoft.com/office/officeart/2005/8/layout/default"/>
    <dgm:cxn modelId="{7401CCAB-F9B2-46AF-B3F6-41EF6AC5020F}" type="presParOf" srcId="{8380FF69-5EFF-4987-B0BA-FDBEC8E76555}" destId="{38BA43ED-B08C-4318-B7A5-926B5971DFA3}" srcOrd="10" destOrd="0" presId="urn:microsoft.com/office/officeart/2005/8/layout/default"/>
    <dgm:cxn modelId="{04C09724-637C-45F5-9EBD-4FD5E9F95458}" type="presParOf" srcId="{8380FF69-5EFF-4987-B0BA-FDBEC8E76555}" destId="{B45DBE68-5B37-499D-B4EF-4641E8D7E0E1}" srcOrd="11" destOrd="0" presId="urn:microsoft.com/office/officeart/2005/8/layout/default"/>
    <dgm:cxn modelId="{58467D46-158B-4ACC-8236-86D6CC385A78}" type="presParOf" srcId="{8380FF69-5EFF-4987-B0BA-FDBEC8E76555}" destId="{D0DF9957-8F48-4B48-9C7D-FF6A1F455E57}" srcOrd="12" destOrd="0" presId="urn:microsoft.com/office/officeart/2005/8/layout/default"/>
    <dgm:cxn modelId="{4DE53F90-A6BB-47DA-80BD-EC17EA6823CA}" type="presParOf" srcId="{8380FF69-5EFF-4987-B0BA-FDBEC8E76555}" destId="{5BDC7095-6C42-4349-AF1C-4D9D7FE8B4D9}" srcOrd="13" destOrd="0" presId="urn:microsoft.com/office/officeart/2005/8/layout/default"/>
    <dgm:cxn modelId="{2CBF5853-FDD6-4F15-9DE0-AA925B270B74}" type="presParOf" srcId="{8380FF69-5EFF-4987-B0BA-FDBEC8E76555}" destId="{119E7154-D69A-4AE9-B85C-520C8AB4CF9B}" srcOrd="14" destOrd="0" presId="urn:microsoft.com/office/officeart/2005/8/layout/default"/>
    <dgm:cxn modelId="{3F8E1068-4B4E-444A-B03E-2378FD94F605}" type="presParOf" srcId="{8380FF69-5EFF-4987-B0BA-FDBEC8E76555}" destId="{86939E6A-1686-4177-9821-A79F8962C1A5}" srcOrd="15" destOrd="0" presId="urn:microsoft.com/office/officeart/2005/8/layout/default"/>
    <dgm:cxn modelId="{A8B429B6-3732-41DB-82F2-F5F0049634D8}" type="presParOf" srcId="{8380FF69-5EFF-4987-B0BA-FDBEC8E76555}" destId="{771EEF11-EF77-4350-B4C6-7F8E1D90054F}" srcOrd="16" destOrd="0" presId="urn:microsoft.com/office/officeart/2005/8/layout/default"/>
    <dgm:cxn modelId="{1078079C-51CF-4AB1-8C01-5C9A1F78C367}" type="presParOf" srcId="{8380FF69-5EFF-4987-B0BA-FDBEC8E76555}" destId="{471CC71B-1DE4-4164-9EA6-659DA8324DDC}" srcOrd="17" destOrd="0" presId="urn:microsoft.com/office/officeart/2005/8/layout/default"/>
    <dgm:cxn modelId="{82CDC2EF-32DD-4B75-8BE4-85770EAEBC29}" type="presParOf" srcId="{8380FF69-5EFF-4987-B0BA-FDBEC8E76555}" destId="{167DAE77-0A5D-48C4-95CE-19451DC0FBE2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F04053-F7F8-4B73-AFBC-89E58C44A8D7}" type="doc">
      <dgm:prSet loTypeId="urn:microsoft.com/office/officeart/2005/8/layout/hList1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116FCFA-1D3B-4EDC-96E2-D91EAE1C51E6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Всего МБДОУ в Сарове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9D242BF2-08C5-41CF-A521-81FEC419BD5A}" type="parTrans" cxnId="{99FC799B-EB2E-4CD3-B1A2-47661A004E71}">
      <dgm:prSet/>
      <dgm:spPr/>
      <dgm:t>
        <a:bodyPr/>
        <a:lstStyle/>
        <a:p>
          <a:endParaRPr lang="ru-RU"/>
        </a:p>
      </dgm:t>
    </dgm:pt>
    <dgm:pt modelId="{255648A1-6914-49BD-A453-67A16BAB9CF2}" type="sibTrans" cxnId="{99FC799B-EB2E-4CD3-B1A2-47661A004E71}">
      <dgm:prSet/>
      <dgm:spPr/>
      <dgm:t>
        <a:bodyPr/>
        <a:lstStyle/>
        <a:p>
          <a:endParaRPr lang="ru-RU"/>
        </a:p>
      </dgm:t>
    </dgm:pt>
    <dgm:pt modelId="{FDC0A4AC-07A3-4BBC-8C4B-BFAC00630AE6}">
      <dgm:prSet phldrT="[Текст]" custT="1"/>
      <dgm:spPr/>
      <dgm:t>
        <a:bodyPr/>
        <a:lstStyle/>
        <a:p>
          <a:pPr algn="ctr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23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6C7052F0-C5F8-4C77-9B65-20862739218F}" type="parTrans" cxnId="{DA121CFF-B2A6-42C7-8CAB-140147F2184B}">
      <dgm:prSet/>
      <dgm:spPr/>
      <dgm:t>
        <a:bodyPr/>
        <a:lstStyle/>
        <a:p>
          <a:endParaRPr lang="ru-RU"/>
        </a:p>
      </dgm:t>
    </dgm:pt>
    <dgm:pt modelId="{6B247FB4-8EB4-49D1-9B0E-484A01B38844}" type="sibTrans" cxnId="{DA121CFF-B2A6-42C7-8CAB-140147F2184B}">
      <dgm:prSet/>
      <dgm:spPr/>
      <dgm:t>
        <a:bodyPr/>
        <a:lstStyle/>
        <a:p>
          <a:endParaRPr lang="ru-RU"/>
        </a:p>
      </dgm:t>
    </dgm:pt>
    <dgm:pt modelId="{3480C3CF-78A8-4E7E-A415-3D9033C3B0F0}">
      <dgm:prSet phldrT="[Текст]" custT="1"/>
      <dgm:spPr/>
      <dgm:t>
        <a:bodyPr/>
        <a:lstStyle/>
        <a:p>
          <a:r>
            <a:rPr lang="ru-RU" sz="1600" b="1" spc="-1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Мощность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(кол-во мест)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8966A321-6172-4A6D-A6CC-324B2EC12030}" type="parTrans" cxnId="{5EA81C38-BF7E-4641-AFFF-DA66B3F077F9}">
      <dgm:prSet/>
      <dgm:spPr/>
      <dgm:t>
        <a:bodyPr/>
        <a:lstStyle/>
        <a:p>
          <a:endParaRPr lang="ru-RU"/>
        </a:p>
      </dgm:t>
    </dgm:pt>
    <dgm:pt modelId="{456F2A62-261B-40FD-A1CF-6F6467833CAE}" type="sibTrans" cxnId="{5EA81C38-BF7E-4641-AFFF-DA66B3F077F9}">
      <dgm:prSet/>
      <dgm:spPr/>
      <dgm:t>
        <a:bodyPr/>
        <a:lstStyle/>
        <a:p>
          <a:endParaRPr lang="ru-RU"/>
        </a:p>
      </dgm:t>
    </dgm:pt>
    <dgm:pt modelId="{CE842A07-1A8A-4BBE-8714-B2E617D8C881}">
      <dgm:prSet phldrT="[Текст]" custT="1"/>
      <dgm:spPr/>
      <dgm:t>
        <a:bodyPr/>
        <a:lstStyle/>
        <a:p>
          <a:pPr algn="ctr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4800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81D2C015-F71E-4059-A236-1508B1330681}" type="parTrans" cxnId="{A8909445-E3C7-4B53-87A3-0BA83BC94FE2}">
      <dgm:prSet/>
      <dgm:spPr/>
      <dgm:t>
        <a:bodyPr/>
        <a:lstStyle/>
        <a:p>
          <a:endParaRPr lang="ru-RU"/>
        </a:p>
      </dgm:t>
    </dgm:pt>
    <dgm:pt modelId="{2CA5B4E2-5934-45B9-B3B4-B9AF8CCC3366}" type="sibTrans" cxnId="{A8909445-E3C7-4B53-87A3-0BA83BC94FE2}">
      <dgm:prSet/>
      <dgm:spPr/>
      <dgm:t>
        <a:bodyPr/>
        <a:lstStyle/>
        <a:p>
          <a:endParaRPr lang="ru-RU"/>
        </a:p>
      </dgm:t>
    </dgm:pt>
    <dgm:pt modelId="{FC4BDA01-2D03-4637-A7B9-63C0DB8F6074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Кол-во воспитанников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E908F89C-FDC8-4FFC-A757-0B61580ED577}" type="parTrans" cxnId="{1C3B8430-E7B3-4F24-AF1D-62EA399796B6}">
      <dgm:prSet/>
      <dgm:spPr/>
      <dgm:t>
        <a:bodyPr/>
        <a:lstStyle/>
        <a:p>
          <a:endParaRPr lang="ru-RU"/>
        </a:p>
      </dgm:t>
    </dgm:pt>
    <dgm:pt modelId="{7E1524AF-3B9D-4832-808A-6ECDB11B7665}" type="sibTrans" cxnId="{1C3B8430-E7B3-4F24-AF1D-62EA399796B6}">
      <dgm:prSet/>
      <dgm:spPr/>
      <dgm:t>
        <a:bodyPr/>
        <a:lstStyle/>
        <a:p>
          <a:endParaRPr lang="ru-RU"/>
        </a:p>
      </dgm:t>
    </dgm:pt>
    <dgm:pt modelId="{9FB00D1D-25E0-4D59-80EE-D3273BC54BEB}">
      <dgm:prSet phldrT="[Текст]" custT="1"/>
      <dgm:spPr/>
      <dgm:t>
        <a:bodyPr/>
        <a:lstStyle/>
        <a:p>
          <a:pPr algn="ctr"/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5200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gm:t>
    </dgm:pt>
    <dgm:pt modelId="{701CFAA8-F2CE-4C5D-B13F-96345CBBA8AE}" type="parTrans" cxnId="{BD7A93D5-2F9D-43F3-BFF3-C85D8BBF62DC}">
      <dgm:prSet/>
      <dgm:spPr/>
      <dgm:t>
        <a:bodyPr/>
        <a:lstStyle/>
        <a:p>
          <a:endParaRPr lang="ru-RU"/>
        </a:p>
      </dgm:t>
    </dgm:pt>
    <dgm:pt modelId="{DC8A4C49-1469-45C8-ADC5-1BF8C0308E3A}" type="sibTrans" cxnId="{BD7A93D5-2F9D-43F3-BFF3-C85D8BBF62DC}">
      <dgm:prSet/>
      <dgm:spPr/>
      <dgm:t>
        <a:bodyPr/>
        <a:lstStyle/>
        <a:p>
          <a:endParaRPr lang="ru-RU"/>
        </a:p>
      </dgm:t>
    </dgm:pt>
    <dgm:pt modelId="{5770C742-2C1A-47E9-B64A-2E3E250ECFE7}" type="pres">
      <dgm:prSet presAssocID="{2FF04053-F7F8-4B73-AFBC-89E58C44A8D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56FAB1-614A-470D-AAF1-BF3984AD6BEF}" type="pres">
      <dgm:prSet presAssocID="{6116FCFA-1D3B-4EDC-96E2-D91EAE1C51E6}" presName="composite" presStyleCnt="0"/>
      <dgm:spPr/>
    </dgm:pt>
    <dgm:pt modelId="{7BD1B77F-2532-48BC-AB9D-391B44A40DCF}" type="pres">
      <dgm:prSet presAssocID="{6116FCFA-1D3B-4EDC-96E2-D91EAE1C51E6}" presName="parTx" presStyleLbl="alignNode1" presStyleIdx="0" presStyleCnt="3" custScaleY="3324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061FC1-29D1-40EA-8E38-5D2C70D2B705}" type="pres">
      <dgm:prSet presAssocID="{6116FCFA-1D3B-4EDC-96E2-D91EAE1C51E6}" presName="desTx" presStyleLbl="alignAccFollowNode1" presStyleIdx="0" presStyleCnt="3" custScaleY="63952" custLinFactY="500000" custLinFactNeighborX="-103" custLinFactNeighborY="529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CBE86A-969E-4C41-B65B-6065B1B4F873}" type="pres">
      <dgm:prSet presAssocID="{255648A1-6914-49BD-A453-67A16BAB9CF2}" presName="space" presStyleCnt="0"/>
      <dgm:spPr/>
    </dgm:pt>
    <dgm:pt modelId="{874DBDA9-4418-44C3-8BEC-96C5A04F4FD0}" type="pres">
      <dgm:prSet presAssocID="{3480C3CF-78A8-4E7E-A415-3D9033C3B0F0}" presName="composite" presStyleCnt="0"/>
      <dgm:spPr/>
    </dgm:pt>
    <dgm:pt modelId="{288C60B3-295E-4681-AB8D-884D59B9919D}" type="pres">
      <dgm:prSet presAssocID="{3480C3CF-78A8-4E7E-A415-3D9033C3B0F0}" presName="parTx" presStyleLbl="alignNode1" presStyleIdx="1" presStyleCnt="3" custScaleY="3190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7149D3-E852-43F0-B069-AF0C3F0024EE}" type="pres">
      <dgm:prSet presAssocID="{3480C3CF-78A8-4E7E-A415-3D9033C3B0F0}" presName="desTx" presStyleLbl="alignAccFollowNode1" presStyleIdx="1" presStyleCnt="3" custScaleY="63952" custLinFactY="500000" custLinFactNeighborX="-723" custLinFactNeighborY="563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B3B36-3209-4F7D-B84C-401B52A34222}" type="pres">
      <dgm:prSet presAssocID="{456F2A62-261B-40FD-A1CF-6F6467833CAE}" presName="space" presStyleCnt="0"/>
      <dgm:spPr/>
    </dgm:pt>
    <dgm:pt modelId="{1C397043-C841-48CC-BD8B-EF65415F1608}" type="pres">
      <dgm:prSet presAssocID="{FC4BDA01-2D03-4637-A7B9-63C0DB8F6074}" presName="composite" presStyleCnt="0"/>
      <dgm:spPr/>
    </dgm:pt>
    <dgm:pt modelId="{A61E8DEE-BA95-46BE-A5A7-430C6A921A11}" type="pres">
      <dgm:prSet presAssocID="{FC4BDA01-2D03-4637-A7B9-63C0DB8F6074}" presName="parTx" presStyleLbl="alignNode1" presStyleIdx="2" presStyleCnt="3" custScaleY="3282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3C347-7CC4-438E-84BB-FE05E5603BE9}" type="pres">
      <dgm:prSet presAssocID="{FC4BDA01-2D03-4637-A7B9-63C0DB8F6074}" presName="desTx" presStyleLbl="alignAccFollowNode1" presStyleIdx="2" presStyleCnt="3" custScaleY="63953" custLinFactY="528412" custLinFactNeighborX="-1343" custLinFactNeighborY="6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7A93D5-2F9D-43F3-BFF3-C85D8BBF62DC}" srcId="{FC4BDA01-2D03-4637-A7B9-63C0DB8F6074}" destId="{9FB00D1D-25E0-4D59-80EE-D3273BC54BEB}" srcOrd="0" destOrd="0" parTransId="{701CFAA8-F2CE-4C5D-B13F-96345CBBA8AE}" sibTransId="{DC8A4C49-1469-45C8-ADC5-1BF8C0308E3A}"/>
    <dgm:cxn modelId="{F4F11EAB-9601-4B4C-BB59-B230FB21D0F1}" type="presOf" srcId="{FC4BDA01-2D03-4637-A7B9-63C0DB8F6074}" destId="{A61E8DEE-BA95-46BE-A5A7-430C6A921A11}" srcOrd="0" destOrd="0" presId="urn:microsoft.com/office/officeart/2005/8/layout/hList1"/>
    <dgm:cxn modelId="{5EA81C38-BF7E-4641-AFFF-DA66B3F077F9}" srcId="{2FF04053-F7F8-4B73-AFBC-89E58C44A8D7}" destId="{3480C3CF-78A8-4E7E-A415-3D9033C3B0F0}" srcOrd="1" destOrd="0" parTransId="{8966A321-6172-4A6D-A6CC-324B2EC12030}" sibTransId="{456F2A62-261B-40FD-A1CF-6F6467833CAE}"/>
    <dgm:cxn modelId="{54C4DE2D-725F-4487-96CF-E6C99CD72D0D}" type="presOf" srcId="{3480C3CF-78A8-4E7E-A415-3D9033C3B0F0}" destId="{288C60B3-295E-4681-AB8D-884D59B9919D}" srcOrd="0" destOrd="0" presId="urn:microsoft.com/office/officeart/2005/8/layout/hList1"/>
    <dgm:cxn modelId="{1C3B8430-E7B3-4F24-AF1D-62EA399796B6}" srcId="{2FF04053-F7F8-4B73-AFBC-89E58C44A8D7}" destId="{FC4BDA01-2D03-4637-A7B9-63C0DB8F6074}" srcOrd="2" destOrd="0" parTransId="{E908F89C-FDC8-4FFC-A757-0B61580ED577}" sibTransId="{7E1524AF-3B9D-4832-808A-6ECDB11B7665}"/>
    <dgm:cxn modelId="{71DF3D93-E569-4890-8674-1D356FE16538}" type="presOf" srcId="{6116FCFA-1D3B-4EDC-96E2-D91EAE1C51E6}" destId="{7BD1B77F-2532-48BC-AB9D-391B44A40DCF}" srcOrd="0" destOrd="0" presId="urn:microsoft.com/office/officeart/2005/8/layout/hList1"/>
    <dgm:cxn modelId="{87D9684D-8AD9-4681-A4FF-859F3F8C6C9C}" type="presOf" srcId="{2FF04053-F7F8-4B73-AFBC-89E58C44A8D7}" destId="{5770C742-2C1A-47E9-B64A-2E3E250ECFE7}" srcOrd="0" destOrd="0" presId="urn:microsoft.com/office/officeart/2005/8/layout/hList1"/>
    <dgm:cxn modelId="{C00178BE-FFFB-4F04-B4E2-3BFF09CBCB3E}" type="presOf" srcId="{FDC0A4AC-07A3-4BBC-8C4B-BFAC00630AE6}" destId="{82061FC1-29D1-40EA-8E38-5D2C70D2B705}" srcOrd="0" destOrd="0" presId="urn:microsoft.com/office/officeart/2005/8/layout/hList1"/>
    <dgm:cxn modelId="{DA121CFF-B2A6-42C7-8CAB-140147F2184B}" srcId="{6116FCFA-1D3B-4EDC-96E2-D91EAE1C51E6}" destId="{FDC0A4AC-07A3-4BBC-8C4B-BFAC00630AE6}" srcOrd="0" destOrd="0" parTransId="{6C7052F0-C5F8-4C77-9B65-20862739218F}" sibTransId="{6B247FB4-8EB4-49D1-9B0E-484A01B38844}"/>
    <dgm:cxn modelId="{07CCADE8-C4D7-409C-94B2-4A6EF70C8832}" type="presOf" srcId="{9FB00D1D-25E0-4D59-80EE-D3273BC54BEB}" destId="{C553C347-7CC4-438E-84BB-FE05E5603BE9}" srcOrd="0" destOrd="0" presId="urn:microsoft.com/office/officeart/2005/8/layout/hList1"/>
    <dgm:cxn modelId="{99FC799B-EB2E-4CD3-B1A2-47661A004E71}" srcId="{2FF04053-F7F8-4B73-AFBC-89E58C44A8D7}" destId="{6116FCFA-1D3B-4EDC-96E2-D91EAE1C51E6}" srcOrd="0" destOrd="0" parTransId="{9D242BF2-08C5-41CF-A521-81FEC419BD5A}" sibTransId="{255648A1-6914-49BD-A453-67A16BAB9CF2}"/>
    <dgm:cxn modelId="{4A6F5A11-E239-4B48-A3BC-A96542BF2A71}" type="presOf" srcId="{CE842A07-1A8A-4BBE-8714-B2E617D8C881}" destId="{2F7149D3-E852-43F0-B069-AF0C3F0024EE}" srcOrd="0" destOrd="0" presId="urn:microsoft.com/office/officeart/2005/8/layout/hList1"/>
    <dgm:cxn modelId="{A8909445-E3C7-4B53-87A3-0BA83BC94FE2}" srcId="{3480C3CF-78A8-4E7E-A415-3D9033C3B0F0}" destId="{CE842A07-1A8A-4BBE-8714-B2E617D8C881}" srcOrd="0" destOrd="0" parTransId="{81D2C015-F71E-4059-A236-1508B1330681}" sibTransId="{2CA5B4E2-5934-45B9-B3B4-B9AF8CCC3366}"/>
    <dgm:cxn modelId="{C45A9749-906D-4C80-9439-2BD6E1A9E031}" type="presParOf" srcId="{5770C742-2C1A-47E9-B64A-2E3E250ECFE7}" destId="{CA56FAB1-614A-470D-AAF1-BF3984AD6BEF}" srcOrd="0" destOrd="0" presId="urn:microsoft.com/office/officeart/2005/8/layout/hList1"/>
    <dgm:cxn modelId="{CCA1BEBC-6C68-4B8A-92EF-EB1B5F580DA2}" type="presParOf" srcId="{CA56FAB1-614A-470D-AAF1-BF3984AD6BEF}" destId="{7BD1B77F-2532-48BC-AB9D-391B44A40DCF}" srcOrd="0" destOrd="0" presId="urn:microsoft.com/office/officeart/2005/8/layout/hList1"/>
    <dgm:cxn modelId="{75E81025-3494-4353-9ADC-56F9DB344244}" type="presParOf" srcId="{CA56FAB1-614A-470D-AAF1-BF3984AD6BEF}" destId="{82061FC1-29D1-40EA-8E38-5D2C70D2B705}" srcOrd="1" destOrd="0" presId="urn:microsoft.com/office/officeart/2005/8/layout/hList1"/>
    <dgm:cxn modelId="{4FC7860C-D67C-4020-B831-F94B5835DCEC}" type="presParOf" srcId="{5770C742-2C1A-47E9-B64A-2E3E250ECFE7}" destId="{E5CBE86A-969E-4C41-B65B-6065B1B4F873}" srcOrd="1" destOrd="0" presId="urn:microsoft.com/office/officeart/2005/8/layout/hList1"/>
    <dgm:cxn modelId="{C72F7723-E727-4E45-83E6-2F81240FAD89}" type="presParOf" srcId="{5770C742-2C1A-47E9-B64A-2E3E250ECFE7}" destId="{874DBDA9-4418-44C3-8BEC-96C5A04F4FD0}" srcOrd="2" destOrd="0" presId="urn:microsoft.com/office/officeart/2005/8/layout/hList1"/>
    <dgm:cxn modelId="{F1E032F3-BDDE-4A5F-93AE-662588A00FDE}" type="presParOf" srcId="{874DBDA9-4418-44C3-8BEC-96C5A04F4FD0}" destId="{288C60B3-295E-4681-AB8D-884D59B9919D}" srcOrd="0" destOrd="0" presId="urn:microsoft.com/office/officeart/2005/8/layout/hList1"/>
    <dgm:cxn modelId="{3EE76CDB-1345-4406-95B7-147A9E837543}" type="presParOf" srcId="{874DBDA9-4418-44C3-8BEC-96C5A04F4FD0}" destId="{2F7149D3-E852-43F0-B069-AF0C3F0024EE}" srcOrd="1" destOrd="0" presId="urn:microsoft.com/office/officeart/2005/8/layout/hList1"/>
    <dgm:cxn modelId="{33B04E39-313F-4FE6-885E-5EF5C4F0092E}" type="presParOf" srcId="{5770C742-2C1A-47E9-B64A-2E3E250ECFE7}" destId="{D07B3B36-3209-4F7D-B84C-401B52A34222}" srcOrd="3" destOrd="0" presId="urn:microsoft.com/office/officeart/2005/8/layout/hList1"/>
    <dgm:cxn modelId="{872DB070-2E1A-40F5-A02D-274BF205F77E}" type="presParOf" srcId="{5770C742-2C1A-47E9-B64A-2E3E250ECFE7}" destId="{1C397043-C841-48CC-BD8B-EF65415F1608}" srcOrd="4" destOrd="0" presId="urn:microsoft.com/office/officeart/2005/8/layout/hList1"/>
    <dgm:cxn modelId="{AC616DED-031A-4EEA-8BF0-BBA2E0230660}" type="presParOf" srcId="{1C397043-C841-48CC-BD8B-EF65415F1608}" destId="{A61E8DEE-BA95-46BE-A5A7-430C6A921A11}" srcOrd="0" destOrd="0" presId="urn:microsoft.com/office/officeart/2005/8/layout/hList1"/>
    <dgm:cxn modelId="{7D231ABD-F8EF-4BB6-B096-312AE905889D}" type="presParOf" srcId="{1C397043-C841-48CC-BD8B-EF65415F1608}" destId="{C553C347-7CC4-438E-84BB-FE05E5603BE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2263A4-5AEB-49D5-8E76-3476D0B39E0F}" type="doc">
      <dgm:prSet loTypeId="urn:microsoft.com/office/officeart/2005/8/layout/hList1" loCatId="list" qsTypeId="urn:microsoft.com/office/officeart/2005/8/quickstyle/3d4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8486148-4A75-4CBF-9ABE-08BE12C9CFE0}">
      <dgm:prSet custT="1"/>
      <dgm:spPr/>
      <dgm:t>
        <a:bodyPr/>
        <a:lstStyle/>
        <a:p>
          <a:r>
            <a:rPr lang="ru-RU" sz="2000" b="1" dirty="0" smtClean="0">
              <a:latin typeface="Cambria" pitchFamily="18" charset="0"/>
            </a:rPr>
            <a:t>Отделения ФГБУЗ </a:t>
          </a:r>
        </a:p>
        <a:p>
          <a:r>
            <a:rPr lang="ru-RU" sz="2000" b="1" dirty="0" smtClean="0">
              <a:latin typeface="Cambria" pitchFamily="18" charset="0"/>
            </a:rPr>
            <a:t>КБ №50 ФМБА:</a:t>
          </a:r>
          <a:endParaRPr lang="ru-RU" sz="2000" b="1" dirty="0">
            <a:latin typeface="Cambria" pitchFamily="18" charset="0"/>
            <a:ea typeface="Times New Roman"/>
          </a:endParaRPr>
        </a:p>
      </dgm:t>
    </dgm:pt>
    <dgm:pt modelId="{216F9D40-0BD7-4B46-AD86-FD07EAD2D6D2}" type="parTrans" cxnId="{392E5C69-86A8-4007-86E7-2473C20BDCDD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B9523C2F-A333-4285-930A-7EB5BFCD6849}" type="sibTrans" cxnId="{392E5C69-86A8-4007-86E7-2473C20BDCDD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7866A1FA-509B-42AB-B30E-EFAEA45C8266}">
      <dgm:prSet custT="1"/>
      <dgm:spPr/>
      <dgm:t>
        <a:bodyPr/>
        <a:lstStyle/>
        <a:p>
          <a:pPr algn="l"/>
          <a:r>
            <a:rPr lang="ru-RU" sz="1300" dirty="0" smtClean="0">
              <a:latin typeface="Cambria" pitchFamily="18" charset="0"/>
            </a:rPr>
            <a:t>Здание детского отделения и оториноларингологии</a:t>
          </a:r>
          <a:endParaRPr lang="ru-RU" sz="1300" b="1" dirty="0">
            <a:latin typeface="Cambria" pitchFamily="18" charset="0"/>
            <a:ea typeface="Times New Roman"/>
          </a:endParaRPr>
        </a:p>
      </dgm:t>
    </dgm:pt>
    <dgm:pt modelId="{20675936-E4E8-46D6-9E68-54F48C69FFEE}" type="parTrans" cxnId="{B1E500D1-854F-4779-A070-C45E2660C363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97537466-B33B-476D-A651-3D2EC1FAC37D}" type="sibTrans" cxnId="{B1E500D1-854F-4779-A070-C45E2660C363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14FF29E3-D001-49B2-8DC2-E71CDCBC3A0E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 терапевтического корпуса</a:t>
          </a:r>
          <a:endParaRPr lang="ru-RU" sz="1300" b="1" dirty="0">
            <a:latin typeface="Cambria" pitchFamily="18" charset="0"/>
            <a:ea typeface="Times New Roman"/>
          </a:endParaRPr>
        </a:p>
      </dgm:t>
    </dgm:pt>
    <dgm:pt modelId="{72E2FC80-47F2-4F12-8748-04F1C5F5E93C}" type="parTrans" cxnId="{7D2AA67A-DDEB-4F19-841E-812E0DB26FA8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E5A45D57-EC25-4666-BEE9-90598B498870}" type="sibTrans" cxnId="{7D2AA67A-DDEB-4F19-841E-812E0DB26FA8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08EFF5CC-DC26-4913-9D57-88F50C4C7CD7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неврологического и офтальмологического отделения </a:t>
          </a:r>
          <a:endParaRPr lang="ru-RU" sz="1300" b="0" i="0" u="none" dirty="0">
            <a:latin typeface="Cambria" pitchFamily="18" charset="0"/>
          </a:endParaRPr>
        </a:p>
      </dgm:t>
    </dgm:pt>
    <dgm:pt modelId="{98DB66E0-B18D-45C0-A861-E5C3E689DBB5}" type="parTrans" cxnId="{1C4E99EE-BF23-415E-8DEA-B4C5A4AF7534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BAE74942-6DB1-4050-98D2-96303C84F42E}" type="sibTrans" cxnId="{1C4E99EE-BF23-415E-8DEA-B4C5A4AF7534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5321D43F-5B54-4222-B05F-D571F3172CEC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роддома (сестринского ухода)</a:t>
          </a:r>
          <a:endParaRPr lang="ru-RU" sz="1300" b="0" i="0" u="none" dirty="0">
            <a:latin typeface="Cambria" pitchFamily="18" charset="0"/>
          </a:endParaRPr>
        </a:p>
      </dgm:t>
    </dgm:pt>
    <dgm:pt modelId="{7890B2A5-7E98-45FE-8D23-6E74A40C3E96}" type="parTrans" cxnId="{243EC6B2-1514-43DA-B136-A51438821AA8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A957DB3C-157A-4BF7-ADC5-A7647CBC8C8F}" type="sibTrans" cxnId="{243EC6B2-1514-43DA-B136-A51438821AA8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9C0E6930-84AF-4D26-B6E1-30A97CC4D2BA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хирургического корпуса</a:t>
          </a:r>
          <a:endParaRPr lang="ru-RU" sz="1300" b="0" i="0" u="none" dirty="0">
            <a:latin typeface="Cambria" pitchFamily="18" charset="0"/>
          </a:endParaRPr>
        </a:p>
      </dgm:t>
    </dgm:pt>
    <dgm:pt modelId="{76111909-3A01-47BA-8159-C901B462D220}" type="parTrans" cxnId="{1594719D-5459-4DDB-8B69-D4613D9076D4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0E24BBE2-E20A-4120-BA50-9A91C33905FF}" type="sibTrans" cxnId="{1594719D-5459-4DDB-8B69-D4613D9076D4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59333825-2DE5-4C17-A450-58BD30E6EC7F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психиатрического корпуса</a:t>
          </a:r>
          <a:endParaRPr lang="ru-RU" sz="1300" b="0" i="0" u="none" dirty="0">
            <a:latin typeface="Cambria" pitchFamily="18" charset="0"/>
          </a:endParaRPr>
        </a:p>
      </dgm:t>
    </dgm:pt>
    <dgm:pt modelId="{32E8DE0C-7A25-43D8-BCDD-1A8A4161A433}" type="parTrans" cxnId="{F1243957-0603-4DD1-943E-30DEA24D6848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813A584F-B255-4403-9C7F-83363BB8D7E2}" type="sibTrans" cxnId="{F1243957-0603-4DD1-943E-30DEA24D6848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6A5AF8D3-AE01-459A-881F-21DAC40A933E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психиатрического корпуса</a:t>
          </a:r>
          <a:endParaRPr lang="ru-RU" sz="1300" b="0" i="0" u="none" dirty="0">
            <a:latin typeface="Cambria" pitchFamily="18" charset="0"/>
          </a:endParaRPr>
        </a:p>
      </dgm:t>
    </dgm:pt>
    <dgm:pt modelId="{C358F95F-C404-41E6-ACC3-989F7FEAAA3B}" type="parTrans" cxnId="{92456034-EFA3-4F44-9CA1-6C0B5051AED7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081C6214-010F-40C5-BCA0-D42203203A62}" type="sibTrans" cxnId="{92456034-EFA3-4F44-9CA1-6C0B5051AED7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4B4BC063-7B71-4C2A-9EE8-31E886504914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туберкулезного отделения </a:t>
          </a:r>
          <a:endParaRPr lang="ru-RU" sz="1300" b="0" i="0" u="none" dirty="0">
            <a:latin typeface="Cambria" pitchFamily="18" charset="0"/>
          </a:endParaRPr>
        </a:p>
      </dgm:t>
    </dgm:pt>
    <dgm:pt modelId="{6C7C783E-9763-4E1C-842A-73BBB625BF3A}" type="parTrans" cxnId="{7218070F-23DD-4A4B-93FE-6BF5F5164B3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00B46F55-5CD9-4DD7-828B-B352C11DFF5B}" type="sibTrans" cxnId="{7218070F-23DD-4A4B-93FE-6BF5F5164B3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DFAF14C3-1C33-4DCF-AB34-2C4415F2779C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инфекционного отделения </a:t>
          </a:r>
          <a:endParaRPr lang="ru-RU" sz="1300" b="0" i="0" u="none" dirty="0">
            <a:latin typeface="Cambria" pitchFamily="18" charset="0"/>
          </a:endParaRPr>
        </a:p>
      </dgm:t>
    </dgm:pt>
    <dgm:pt modelId="{4596B79E-CABB-48E7-992F-0DB977528110}" type="parTrans" cxnId="{3ACEFCA1-F476-45F3-A9BE-5E9667964072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D1DC6B65-467D-4948-94EA-89BDFE8D095A}" type="sibTrans" cxnId="{3ACEFCA1-F476-45F3-A9BE-5E9667964072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5223F73D-BD98-465A-8584-A68103D7C3B4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акушерского корпуса</a:t>
          </a:r>
          <a:endParaRPr lang="ru-RU" sz="1300" b="0" i="0" u="none" dirty="0">
            <a:latin typeface="Cambria" pitchFamily="18" charset="0"/>
          </a:endParaRPr>
        </a:p>
      </dgm:t>
    </dgm:pt>
    <dgm:pt modelId="{768FC78A-BF88-4C28-8D7B-F39EB0CBA244}" type="parTrans" cxnId="{4ADA1F3B-E4FE-4AA0-984F-3A646732835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A984539F-6E4F-4E71-B883-5ED7103EFCD9}" type="sibTrans" cxnId="{4ADA1F3B-E4FE-4AA0-984F-3A646732835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E64EFBD4-FF67-4763-90C5-8AAE53B83CB8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станция «Скорая помощь»</a:t>
          </a:r>
          <a:endParaRPr lang="ru-RU" sz="1300" b="0" i="0" u="none" dirty="0">
            <a:latin typeface="Cambria" pitchFamily="18" charset="0"/>
          </a:endParaRPr>
        </a:p>
      </dgm:t>
    </dgm:pt>
    <dgm:pt modelId="{3C4A7F72-9503-4DD6-B9EB-B94ECE2FAD41}" type="parTrans" cxnId="{1C554427-6CA2-4C12-88B3-B43B200FCADA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7881BB25-2FCA-4DE2-828B-013410005DBF}" type="sibTrans" cxnId="{1C554427-6CA2-4C12-88B3-B43B200FCADA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8A4B0B0E-5579-4E03-93B2-A99B72F52B4B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Детской поликлиники.</a:t>
          </a:r>
          <a:endParaRPr lang="ru-RU" sz="1300" b="0" i="0" u="none" dirty="0">
            <a:latin typeface="Cambria" pitchFamily="18" charset="0"/>
          </a:endParaRPr>
        </a:p>
      </dgm:t>
    </dgm:pt>
    <dgm:pt modelId="{7997C343-F9C2-4588-915D-8194B63F059A}" type="parTrans" cxnId="{5F132442-6173-4476-9A20-27EE71D6C27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8C875204-27DC-4B67-B1E9-2238529AE155}" type="sibTrans" cxnId="{5F132442-6173-4476-9A20-27EE71D6C27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D68EB21D-0DEE-41BE-A093-926FCB5A2DAA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Детской поликлиники.</a:t>
          </a:r>
          <a:endParaRPr lang="ru-RU" sz="1300" b="0" i="0" u="none" dirty="0">
            <a:latin typeface="Cambria" pitchFamily="18" charset="0"/>
          </a:endParaRPr>
        </a:p>
      </dgm:t>
    </dgm:pt>
    <dgm:pt modelId="{9B10E27E-A10B-4960-918E-79B80389241A}" type="parTrans" cxnId="{CB9F4D3C-DE3C-4232-B1B0-6F41DA5E8E9A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517659C6-B842-4B74-9EC1-61AE884DDAA8}" type="sibTrans" cxnId="{CB9F4D3C-DE3C-4232-B1B0-6F41DA5E8E9A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3D986A4B-7891-4631-AF62-A5B8774B48D0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Стоматологической поликлиники</a:t>
          </a:r>
          <a:endParaRPr lang="ru-RU" sz="1300" b="0" i="0" u="none" dirty="0">
            <a:latin typeface="Cambria" pitchFamily="18" charset="0"/>
          </a:endParaRPr>
        </a:p>
      </dgm:t>
    </dgm:pt>
    <dgm:pt modelId="{8E1EF93B-91AF-43BD-8400-2D5E4A6D2784}" type="parTrans" cxnId="{E915BB22-1613-4117-B048-1631D10F9CED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90875EE0-2C1D-49DA-9D81-A9F7870E8590}" type="sibTrans" cxnId="{E915BB22-1613-4117-B048-1631D10F9CED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FC7B5F82-2E4E-4DC9-8C1F-D28A6C109DC7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амбулаторного отделения центра восстановительного лечения.</a:t>
          </a:r>
          <a:endParaRPr lang="ru-RU" sz="1300" b="0" i="0" u="none" dirty="0">
            <a:latin typeface="Cambria" pitchFamily="18" charset="0"/>
          </a:endParaRPr>
        </a:p>
      </dgm:t>
    </dgm:pt>
    <dgm:pt modelId="{26C36E6A-8815-4D63-A91C-67AF975DF934}" type="parTrans" cxnId="{25E38B49-6E66-4040-A8D6-CA17655C6182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23259125-07F3-499B-AA5F-1BD7798AD872}" type="sibTrans" cxnId="{25E38B49-6E66-4040-A8D6-CA17655C6182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697633AE-6998-4023-9D63-85670266C306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поликлиники №1</a:t>
          </a:r>
          <a:endParaRPr lang="ru-RU" sz="1300" b="0" i="0" u="none" dirty="0">
            <a:latin typeface="Cambria" pitchFamily="18" charset="0"/>
          </a:endParaRPr>
        </a:p>
      </dgm:t>
    </dgm:pt>
    <dgm:pt modelId="{28408E87-36BF-4C08-AD2D-687F77E0C3F5}" type="parTrans" cxnId="{292EFD83-2562-41F5-84ED-7C275C5C0402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3A7F4FBA-F5BB-4E02-8CB3-F181A87E4B7D}" type="sibTrans" cxnId="{292EFD83-2562-41F5-84ED-7C275C5C0402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D6747DAE-62BF-4E25-9842-5543F9CE83BD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поликлиники №2</a:t>
          </a:r>
          <a:endParaRPr lang="ru-RU" sz="1300" b="0" i="0" u="none" dirty="0">
            <a:latin typeface="Cambria" pitchFamily="18" charset="0"/>
          </a:endParaRPr>
        </a:p>
      </dgm:t>
    </dgm:pt>
    <dgm:pt modelId="{828C2D54-1F86-4425-89DA-B5511A0D0B8A}" type="parTrans" cxnId="{4E4ABDA2-4125-40BA-9AF9-FE4E52A1BA9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C12C3035-6CC8-4430-837C-879D4A51C2DF}" type="sibTrans" cxnId="{4E4ABDA2-4125-40BA-9AF9-FE4E52A1BA9B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F538412A-FB1C-4C89-9E59-6DA9FBA98D98}">
      <dgm:prSet custT="1"/>
      <dgm:spPr/>
      <dgm:t>
        <a:bodyPr/>
        <a:lstStyle/>
        <a:p>
          <a:pPr algn="l" rtl="0"/>
          <a:r>
            <a:rPr lang="ru-RU" sz="1300" b="0" i="0" u="none" dirty="0" smtClean="0">
              <a:latin typeface="Cambria" pitchFamily="18" charset="0"/>
            </a:rPr>
            <a:t>Здание пристройки поликлиники №2</a:t>
          </a:r>
          <a:endParaRPr lang="ru-RU" sz="1300" b="0" i="0" u="none" dirty="0">
            <a:latin typeface="Cambria" pitchFamily="18" charset="0"/>
          </a:endParaRPr>
        </a:p>
      </dgm:t>
    </dgm:pt>
    <dgm:pt modelId="{16F9DB0D-B40F-4936-80A3-CBF536F06AC1}" type="parTrans" cxnId="{FC0A941C-EB7E-4D7F-A055-B89D1A20C369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1A7E40D7-EEEE-4F27-BF27-D22AFCA67AB2}" type="sibTrans" cxnId="{FC0A941C-EB7E-4D7F-A055-B89D1A20C369}">
      <dgm:prSet/>
      <dgm:spPr/>
      <dgm:t>
        <a:bodyPr/>
        <a:lstStyle/>
        <a:p>
          <a:endParaRPr lang="ru-RU" sz="2000">
            <a:latin typeface="Cambria" pitchFamily="18" charset="0"/>
          </a:endParaRPr>
        </a:p>
      </dgm:t>
    </dgm:pt>
    <dgm:pt modelId="{5D38C1F9-7DF3-4FE2-89CA-B8A87D840C3F}" type="pres">
      <dgm:prSet presAssocID="{4A2263A4-5AEB-49D5-8E76-3476D0B39E0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F729E3-6F8F-4403-8573-0FE82314F222}" type="pres">
      <dgm:prSet presAssocID="{68486148-4A75-4CBF-9ABE-08BE12C9CFE0}" presName="composite" presStyleCnt="0"/>
      <dgm:spPr/>
    </dgm:pt>
    <dgm:pt modelId="{A96840A9-3459-4A58-A563-697C34309133}" type="pres">
      <dgm:prSet presAssocID="{68486148-4A75-4CBF-9ABE-08BE12C9CFE0}" presName="parTx" presStyleLbl="alignNode1" presStyleIdx="0" presStyleCnt="1" custLinFactNeighborY="27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89F13-56CB-4B74-952A-EBF16CDCEA47}" type="pres">
      <dgm:prSet presAssocID="{68486148-4A75-4CBF-9ABE-08BE12C9CFE0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AB0781-67CD-4BCB-B831-331F262D142B}" type="presOf" srcId="{14FF29E3-D001-49B2-8DC2-E71CDCBC3A0E}" destId="{FC589F13-56CB-4B74-952A-EBF16CDCEA47}" srcOrd="0" destOrd="1" presId="urn:microsoft.com/office/officeart/2005/8/layout/hList1"/>
    <dgm:cxn modelId="{425C5FEA-CB47-4C22-B111-29B1D88747D7}" type="presOf" srcId="{68486148-4A75-4CBF-9ABE-08BE12C9CFE0}" destId="{A96840A9-3459-4A58-A563-697C34309133}" srcOrd="0" destOrd="0" presId="urn:microsoft.com/office/officeart/2005/8/layout/hList1"/>
    <dgm:cxn modelId="{7EFA1032-79CD-4AF6-84EC-6DFF1FD54FB6}" type="presOf" srcId="{697633AE-6998-4023-9D63-85670266C306}" destId="{FC589F13-56CB-4B74-952A-EBF16CDCEA47}" srcOrd="0" destOrd="15" presId="urn:microsoft.com/office/officeart/2005/8/layout/hList1"/>
    <dgm:cxn modelId="{7218070F-23DD-4A4B-93FE-6BF5F5164B3B}" srcId="{68486148-4A75-4CBF-9ABE-08BE12C9CFE0}" destId="{4B4BC063-7B71-4C2A-9EE8-31E886504914}" srcOrd="7" destOrd="0" parTransId="{6C7C783E-9763-4E1C-842A-73BBB625BF3A}" sibTransId="{00B46F55-5CD9-4DD7-828B-B352C11DFF5B}"/>
    <dgm:cxn modelId="{292EFD83-2562-41F5-84ED-7C275C5C0402}" srcId="{68486148-4A75-4CBF-9ABE-08BE12C9CFE0}" destId="{697633AE-6998-4023-9D63-85670266C306}" srcOrd="15" destOrd="0" parTransId="{28408E87-36BF-4C08-AD2D-687F77E0C3F5}" sibTransId="{3A7F4FBA-F5BB-4E02-8CB3-F181A87E4B7D}"/>
    <dgm:cxn modelId="{42690F1A-0581-4863-BD4E-0F477AD7AB66}" type="presOf" srcId="{6A5AF8D3-AE01-459A-881F-21DAC40A933E}" destId="{FC589F13-56CB-4B74-952A-EBF16CDCEA47}" srcOrd="0" destOrd="6" presId="urn:microsoft.com/office/officeart/2005/8/layout/hList1"/>
    <dgm:cxn modelId="{ADF8E1A2-045B-4E1D-8E14-6152D4D324C8}" type="presOf" srcId="{E64EFBD4-FF67-4763-90C5-8AAE53B83CB8}" destId="{FC589F13-56CB-4B74-952A-EBF16CDCEA47}" srcOrd="0" destOrd="10" presId="urn:microsoft.com/office/officeart/2005/8/layout/hList1"/>
    <dgm:cxn modelId="{E1212DA2-F5F4-4AE5-B503-C40C8B6182FA}" type="presOf" srcId="{4B4BC063-7B71-4C2A-9EE8-31E886504914}" destId="{FC589F13-56CB-4B74-952A-EBF16CDCEA47}" srcOrd="0" destOrd="7" presId="urn:microsoft.com/office/officeart/2005/8/layout/hList1"/>
    <dgm:cxn modelId="{F89D360F-EDFA-4D3A-93AE-190261C80817}" type="presOf" srcId="{7866A1FA-509B-42AB-B30E-EFAEA45C8266}" destId="{FC589F13-56CB-4B74-952A-EBF16CDCEA47}" srcOrd="0" destOrd="0" presId="urn:microsoft.com/office/officeart/2005/8/layout/hList1"/>
    <dgm:cxn modelId="{06C1A927-D996-49BD-B66C-C4FAF4754EB1}" type="presOf" srcId="{5223F73D-BD98-465A-8584-A68103D7C3B4}" destId="{FC589F13-56CB-4B74-952A-EBF16CDCEA47}" srcOrd="0" destOrd="9" presId="urn:microsoft.com/office/officeart/2005/8/layout/hList1"/>
    <dgm:cxn modelId="{CB9F4D3C-DE3C-4232-B1B0-6F41DA5E8E9A}" srcId="{68486148-4A75-4CBF-9ABE-08BE12C9CFE0}" destId="{D68EB21D-0DEE-41BE-A093-926FCB5A2DAA}" srcOrd="12" destOrd="0" parTransId="{9B10E27E-A10B-4960-918E-79B80389241A}" sibTransId="{517659C6-B842-4B74-9EC1-61AE884DDAA8}"/>
    <dgm:cxn modelId="{E680C0B9-60A7-4C5D-ADB9-D1A411F582C4}" type="presOf" srcId="{4A2263A4-5AEB-49D5-8E76-3476D0B39E0F}" destId="{5D38C1F9-7DF3-4FE2-89CA-B8A87D840C3F}" srcOrd="0" destOrd="0" presId="urn:microsoft.com/office/officeart/2005/8/layout/hList1"/>
    <dgm:cxn modelId="{1C4E99EE-BF23-415E-8DEA-B4C5A4AF7534}" srcId="{68486148-4A75-4CBF-9ABE-08BE12C9CFE0}" destId="{08EFF5CC-DC26-4913-9D57-88F50C4C7CD7}" srcOrd="2" destOrd="0" parTransId="{98DB66E0-B18D-45C0-A861-E5C3E689DBB5}" sibTransId="{BAE74942-6DB1-4050-98D2-96303C84F42E}"/>
    <dgm:cxn modelId="{93815FD3-C711-49ED-B54E-2AE8AEECFD0A}" type="presOf" srcId="{08EFF5CC-DC26-4913-9D57-88F50C4C7CD7}" destId="{FC589F13-56CB-4B74-952A-EBF16CDCEA47}" srcOrd="0" destOrd="2" presId="urn:microsoft.com/office/officeart/2005/8/layout/hList1"/>
    <dgm:cxn modelId="{451168E5-B0D3-44F3-B350-8653F8FA5BEB}" type="presOf" srcId="{59333825-2DE5-4C17-A450-58BD30E6EC7F}" destId="{FC589F13-56CB-4B74-952A-EBF16CDCEA47}" srcOrd="0" destOrd="5" presId="urn:microsoft.com/office/officeart/2005/8/layout/hList1"/>
    <dgm:cxn modelId="{392E5C69-86A8-4007-86E7-2473C20BDCDD}" srcId="{4A2263A4-5AEB-49D5-8E76-3476D0B39E0F}" destId="{68486148-4A75-4CBF-9ABE-08BE12C9CFE0}" srcOrd="0" destOrd="0" parTransId="{216F9D40-0BD7-4B46-AD86-FD07EAD2D6D2}" sibTransId="{B9523C2F-A333-4285-930A-7EB5BFCD6849}"/>
    <dgm:cxn modelId="{3ACEFCA1-F476-45F3-A9BE-5E9667964072}" srcId="{68486148-4A75-4CBF-9ABE-08BE12C9CFE0}" destId="{DFAF14C3-1C33-4DCF-AB34-2C4415F2779C}" srcOrd="8" destOrd="0" parTransId="{4596B79E-CABB-48E7-992F-0DB977528110}" sibTransId="{D1DC6B65-467D-4948-94EA-89BDFE8D095A}"/>
    <dgm:cxn modelId="{1B863931-A5E7-492D-86BF-C9FAC48868F3}" type="presOf" srcId="{FC7B5F82-2E4E-4DC9-8C1F-D28A6C109DC7}" destId="{FC589F13-56CB-4B74-952A-EBF16CDCEA47}" srcOrd="0" destOrd="14" presId="urn:microsoft.com/office/officeart/2005/8/layout/hList1"/>
    <dgm:cxn modelId="{FADBAA35-64A0-4E61-A87D-43C9EE3758E9}" type="presOf" srcId="{8A4B0B0E-5579-4E03-93B2-A99B72F52B4B}" destId="{FC589F13-56CB-4B74-952A-EBF16CDCEA47}" srcOrd="0" destOrd="11" presId="urn:microsoft.com/office/officeart/2005/8/layout/hList1"/>
    <dgm:cxn modelId="{FC0A941C-EB7E-4D7F-A055-B89D1A20C369}" srcId="{68486148-4A75-4CBF-9ABE-08BE12C9CFE0}" destId="{F538412A-FB1C-4C89-9E59-6DA9FBA98D98}" srcOrd="17" destOrd="0" parTransId="{16F9DB0D-B40F-4936-80A3-CBF536F06AC1}" sibTransId="{1A7E40D7-EEEE-4F27-BF27-D22AFCA67AB2}"/>
    <dgm:cxn modelId="{1594719D-5459-4DDB-8B69-D4613D9076D4}" srcId="{68486148-4A75-4CBF-9ABE-08BE12C9CFE0}" destId="{9C0E6930-84AF-4D26-B6E1-30A97CC4D2BA}" srcOrd="4" destOrd="0" parTransId="{76111909-3A01-47BA-8159-C901B462D220}" sibTransId="{0E24BBE2-E20A-4120-BA50-9A91C33905FF}"/>
    <dgm:cxn modelId="{E915BB22-1613-4117-B048-1631D10F9CED}" srcId="{68486148-4A75-4CBF-9ABE-08BE12C9CFE0}" destId="{3D986A4B-7891-4631-AF62-A5B8774B48D0}" srcOrd="13" destOrd="0" parTransId="{8E1EF93B-91AF-43BD-8400-2D5E4A6D2784}" sibTransId="{90875EE0-2C1D-49DA-9D81-A9F7870E8590}"/>
    <dgm:cxn modelId="{4ADA1F3B-E4FE-4AA0-984F-3A646732835B}" srcId="{68486148-4A75-4CBF-9ABE-08BE12C9CFE0}" destId="{5223F73D-BD98-465A-8584-A68103D7C3B4}" srcOrd="9" destOrd="0" parTransId="{768FC78A-BF88-4C28-8D7B-F39EB0CBA244}" sibTransId="{A984539F-6E4F-4E71-B883-5ED7103EFCD9}"/>
    <dgm:cxn modelId="{7D2AA67A-DDEB-4F19-841E-812E0DB26FA8}" srcId="{68486148-4A75-4CBF-9ABE-08BE12C9CFE0}" destId="{14FF29E3-D001-49B2-8DC2-E71CDCBC3A0E}" srcOrd="1" destOrd="0" parTransId="{72E2FC80-47F2-4F12-8748-04F1C5F5E93C}" sibTransId="{E5A45D57-EC25-4666-BEE9-90598B498870}"/>
    <dgm:cxn modelId="{B1E500D1-854F-4779-A070-C45E2660C363}" srcId="{68486148-4A75-4CBF-9ABE-08BE12C9CFE0}" destId="{7866A1FA-509B-42AB-B30E-EFAEA45C8266}" srcOrd="0" destOrd="0" parTransId="{20675936-E4E8-46D6-9E68-54F48C69FFEE}" sibTransId="{97537466-B33B-476D-A651-3D2EC1FAC37D}"/>
    <dgm:cxn modelId="{BCECBDBF-7207-4E31-8929-89647EE5E7B9}" type="presOf" srcId="{D6747DAE-62BF-4E25-9842-5543F9CE83BD}" destId="{FC589F13-56CB-4B74-952A-EBF16CDCEA47}" srcOrd="0" destOrd="16" presId="urn:microsoft.com/office/officeart/2005/8/layout/hList1"/>
    <dgm:cxn modelId="{25E38B49-6E66-4040-A8D6-CA17655C6182}" srcId="{68486148-4A75-4CBF-9ABE-08BE12C9CFE0}" destId="{FC7B5F82-2E4E-4DC9-8C1F-D28A6C109DC7}" srcOrd="14" destOrd="0" parTransId="{26C36E6A-8815-4D63-A91C-67AF975DF934}" sibTransId="{23259125-07F3-499B-AA5F-1BD7798AD872}"/>
    <dgm:cxn modelId="{1C554427-6CA2-4C12-88B3-B43B200FCADA}" srcId="{68486148-4A75-4CBF-9ABE-08BE12C9CFE0}" destId="{E64EFBD4-FF67-4763-90C5-8AAE53B83CB8}" srcOrd="10" destOrd="0" parTransId="{3C4A7F72-9503-4DD6-B9EB-B94ECE2FAD41}" sibTransId="{7881BB25-2FCA-4DE2-828B-013410005DBF}"/>
    <dgm:cxn modelId="{5F132442-6173-4476-9A20-27EE71D6C27B}" srcId="{68486148-4A75-4CBF-9ABE-08BE12C9CFE0}" destId="{8A4B0B0E-5579-4E03-93B2-A99B72F52B4B}" srcOrd="11" destOrd="0" parTransId="{7997C343-F9C2-4588-915D-8194B63F059A}" sibTransId="{8C875204-27DC-4B67-B1E9-2238529AE155}"/>
    <dgm:cxn modelId="{AE6F29AC-CD3C-4925-80BA-83DB6663B27F}" type="presOf" srcId="{5321D43F-5B54-4222-B05F-D571F3172CEC}" destId="{FC589F13-56CB-4B74-952A-EBF16CDCEA47}" srcOrd="0" destOrd="3" presId="urn:microsoft.com/office/officeart/2005/8/layout/hList1"/>
    <dgm:cxn modelId="{E7EF4D53-E405-4398-B486-ECD5E625C106}" type="presOf" srcId="{3D986A4B-7891-4631-AF62-A5B8774B48D0}" destId="{FC589F13-56CB-4B74-952A-EBF16CDCEA47}" srcOrd="0" destOrd="13" presId="urn:microsoft.com/office/officeart/2005/8/layout/hList1"/>
    <dgm:cxn modelId="{F1243957-0603-4DD1-943E-30DEA24D6848}" srcId="{68486148-4A75-4CBF-9ABE-08BE12C9CFE0}" destId="{59333825-2DE5-4C17-A450-58BD30E6EC7F}" srcOrd="5" destOrd="0" parTransId="{32E8DE0C-7A25-43D8-BCDD-1A8A4161A433}" sibTransId="{813A584F-B255-4403-9C7F-83363BB8D7E2}"/>
    <dgm:cxn modelId="{243EC6B2-1514-43DA-B136-A51438821AA8}" srcId="{68486148-4A75-4CBF-9ABE-08BE12C9CFE0}" destId="{5321D43F-5B54-4222-B05F-D571F3172CEC}" srcOrd="3" destOrd="0" parTransId="{7890B2A5-7E98-45FE-8D23-6E74A40C3E96}" sibTransId="{A957DB3C-157A-4BF7-ADC5-A7647CBC8C8F}"/>
    <dgm:cxn modelId="{E4533CF0-E662-4F99-9DAD-65DF79778EA3}" type="presOf" srcId="{9C0E6930-84AF-4D26-B6E1-30A97CC4D2BA}" destId="{FC589F13-56CB-4B74-952A-EBF16CDCEA47}" srcOrd="0" destOrd="4" presId="urn:microsoft.com/office/officeart/2005/8/layout/hList1"/>
    <dgm:cxn modelId="{92456034-EFA3-4F44-9CA1-6C0B5051AED7}" srcId="{68486148-4A75-4CBF-9ABE-08BE12C9CFE0}" destId="{6A5AF8D3-AE01-459A-881F-21DAC40A933E}" srcOrd="6" destOrd="0" parTransId="{C358F95F-C404-41E6-ACC3-989F7FEAAA3B}" sibTransId="{081C6214-010F-40C5-BCA0-D42203203A62}"/>
    <dgm:cxn modelId="{9747DB13-5FED-43A0-9AC4-A0CBE599D11E}" type="presOf" srcId="{DFAF14C3-1C33-4DCF-AB34-2C4415F2779C}" destId="{FC589F13-56CB-4B74-952A-EBF16CDCEA47}" srcOrd="0" destOrd="8" presId="urn:microsoft.com/office/officeart/2005/8/layout/hList1"/>
    <dgm:cxn modelId="{5A422A6C-D4D7-4576-B9E8-EB1132B387ED}" type="presOf" srcId="{F538412A-FB1C-4C89-9E59-6DA9FBA98D98}" destId="{FC589F13-56CB-4B74-952A-EBF16CDCEA47}" srcOrd="0" destOrd="17" presId="urn:microsoft.com/office/officeart/2005/8/layout/hList1"/>
    <dgm:cxn modelId="{4E4ABDA2-4125-40BA-9AF9-FE4E52A1BA9B}" srcId="{68486148-4A75-4CBF-9ABE-08BE12C9CFE0}" destId="{D6747DAE-62BF-4E25-9842-5543F9CE83BD}" srcOrd="16" destOrd="0" parTransId="{828C2D54-1F86-4425-89DA-B5511A0D0B8A}" sibTransId="{C12C3035-6CC8-4430-837C-879D4A51C2DF}"/>
    <dgm:cxn modelId="{B8E323A3-8C05-44D6-94B7-F87043F30679}" type="presOf" srcId="{D68EB21D-0DEE-41BE-A093-926FCB5A2DAA}" destId="{FC589F13-56CB-4B74-952A-EBF16CDCEA47}" srcOrd="0" destOrd="12" presId="urn:microsoft.com/office/officeart/2005/8/layout/hList1"/>
    <dgm:cxn modelId="{50821296-3B35-4240-B84B-EC5E9F534AFD}" type="presParOf" srcId="{5D38C1F9-7DF3-4FE2-89CA-B8A87D840C3F}" destId="{7BF729E3-6F8F-4403-8573-0FE82314F222}" srcOrd="0" destOrd="0" presId="urn:microsoft.com/office/officeart/2005/8/layout/hList1"/>
    <dgm:cxn modelId="{F3FE741F-5D3B-4943-AD9C-622EB54A0238}" type="presParOf" srcId="{7BF729E3-6F8F-4403-8573-0FE82314F222}" destId="{A96840A9-3459-4A58-A563-697C34309133}" srcOrd="0" destOrd="0" presId="urn:microsoft.com/office/officeart/2005/8/layout/hList1"/>
    <dgm:cxn modelId="{65EDB869-254E-421E-9C93-503FCCE87555}" type="presParOf" srcId="{7BF729E3-6F8F-4403-8573-0FE82314F222}" destId="{FC589F13-56CB-4B74-952A-EBF16CDCEA4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9B4735-F4E2-498B-BED0-1FE80BD89464}" type="doc">
      <dgm:prSet loTypeId="urn:microsoft.com/office/officeart/2005/8/layout/defaul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CFE34F6-FA35-4A3D-8C73-3C8E078A6B17}">
      <dgm:prSet phldrT="[Текст]" custT="1"/>
      <dgm:spPr/>
      <dgm:t>
        <a:bodyPr/>
        <a:lstStyle/>
        <a:p>
          <a:r>
            <a:rPr lang="ru-RU" sz="1800" b="1" dirty="0" smtClean="0">
              <a:latin typeface="Cambria" pitchFamily="18" charset="0"/>
            </a:rPr>
            <a:t>30% </a:t>
          </a:r>
          <a:r>
            <a:rPr lang="ru-RU" sz="1600" b="1" dirty="0" smtClean="0">
              <a:latin typeface="Cambria" pitchFamily="18" charset="0"/>
            </a:rPr>
            <a:t>населения занимаются спортом</a:t>
          </a:r>
          <a:endParaRPr lang="ru-RU" sz="1800" b="1" dirty="0">
            <a:latin typeface="Cambria" pitchFamily="18" charset="0"/>
          </a:endParaRPr>
        </a:p>
      </dgm:t>
    </dgm:pt>
    <dgm:pt modelId="{5E5F8160-FD80-416C-BE3B-7CF14EAC7F76}" type="parTrans" cxnId="{B43C4E1C-787A-4E1E-93FC-A830F4EFCEE6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FA9A0778-D2D9-4BA2-AEA9-E3AA2D3AFFC9}" type="sibTrans" cxnId="{B43C4E1C-787A-4E1E-93FC-A830F4EFCEE6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418A409B-BD55-42AA-8D0B-B0204BA8CD1B}">
      <dgm:prSet phldrT="[Текст]" custT="1"/>
      <dgm:spPr/>
      <dgm:t>
        <a:bodyPr/>
        <a:lstStyle/>
        <a:p>
          <a:r>
            <a:rPr lang="ru-RU" sz="1800" b="1" dirty="0" smtClean="0">
              <a:latin typeface="Cambria" pitchFamily="18" charset="0"/>
            </a:rPr>
            <a:t>1100 </a:t>
          </a:r>
          <a:r>
            <a:rPr lang="ru-RU" sz="1600" b="1" dirty="0" smtClean="0">
              <a:latin typeface="Cambria" pitchFamily="18" charset="0"/>
            </a:rPr>
            <a:t>человек - дошкольники</a:t>
          </a:r>
          <a:endParaRPr lang="ru-RU" sz="1800" b="1" dirty="0">
            <a:latin typeface="Cambria" pitchFamily="18" charset="0"/>
          </a:endParaRPr>
        </a:p>
      </dgm:t>
    </dgm:pt>
    <dgm:pt modelId="{449E36DC-E293-4554-847A-EFFA2CE9F700}" type="parTrans" cxnId="{C2D4EB98-2DF7-4165-B855-090957EB20D7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99685F2D-7A69-4A31-9E3F-DD1E65020B67}" type="sibTrans" cxnId="{C2D4EB98-2DF7-4165-B855-090957EB20D7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6B4B8BC7-C77F-4B80-A461-EA3BD25E3994}">
      <dgm:prSet phldrT="[Текст]" custT="1"/>
      <dgm:spPr/>
      <dgm:t>
        <a:bodyPr/>
        <a:lstStyle/>
        <a:p>
          <a:r>
            <a:rPr lang="ru-RU" sz="1800" b="1" dirty="0" smtClean="0">
              <a:latin typeface="Cambria" pitchFamily="18" charset="0"/>
            </a:rPr>
            <a:t>12800 – </a:t>
          </a:r>
          <a:r>
            <a:rPr lang="ru-RU" sz="1600" b="1" dirty="0" smtClean="0">
              <a:latin typeface="Cambria" pitchFamily="18" charset="0"/>
            </a:rPr>
            <a:t>школьники и студенты</a:t>
          </a:r>
          <a:endParaRPr lang="ru-RU" sz="1800" b="1" dirty="0">
            <a:latin typeface="Cambria" pitchFamily="18" charset="0"/>
          </a:endParaRPr>
        </a:p>
      </dgm:t>
    </dgm:pt>
    <dgm:pt modelId="{2A8E875C-D95C-4F5D-B8DA-ECB99E9478C5}" type="parTrans" cxnId="{78A79526-4967-4518-A5C5-24EEFF586650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98FEF324-6862-4777-9497-040A5425BBDC}" type="sibTrans" cxnId="{78A79526-4967-4518-A5C5-24EEFF586650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80874700-24A7-4DE7-AE7A-1964479677C0}">
      <dgm:prSet phldrT="[Текст]" custT="1"/>
      <dgm:spPr/>
      <dgm:t>
        <a:bodyPr/>
        <a:lstStyle/>
        <a:p>
          <a:r>
            <a:rPr lang="ru-RU" sz="1800" b="1" dirty="0" smtClean="0">
              <a:latin typeface="Cambria" pitchFamily="18" charset="0"/>
            </a:rPr>
            <a:t>9700 – </a:t>
          </a:r>
          <a:r>
            <a:rPr lang="ru-RU" sz="1600" b="1" dirty="0" smtClean="0">
              <a:latin typeface="Cambria" pitchFamily="18" charset="0"/>
            </a:rPr>
            <a:t>работающее население</a:t>
          </a:r>
          <a:endParaRPr lang="ru-RU" sz="1800" b="1" dirty="0">
            <a:latin typeface="Cambria" pitchFamily="18" charset="0"/>
          </a:endParaRPr>
        </a:p>
      </dgm:t>
    </dgm:pt>
    <dgm:pt modelId="{2F715E14-8A96-4431-B4C4-DE5F1BE2BCE3}" type="parTrans" cxnId="{1E1D81FF-0411-45CE-BBC6-3278ABFAFA7D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5413D655-AF8A-4F06-A9DA-9D4A7C66F722}" type="sibTrans" cxnId="{1E1D81FF-0411-45CE-BBC6-3278ABFAFA7D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A2B9DC3A-F134-4FD2-B7CB-7848D6B6E3A6}">
      <dgm:prSet phldrT="[Текст]" custT="1"/>
      <dgm:spPr/>
      <dgm:t>
        <a:bodyPr/>
        <a:lstStyle/>
        <a:p>
          <a:r>
            <a:rPr lang="ru-RU" sz="1800" b="1" dirty="0" smtClean="0">
              <a:latin typeface="Cambria" pitchFamily="18" charset="0"/>
            </a:rPr>
            <a:t>4900 – </a:t>
          </a:r>
          <a:r>
            <a:rPr lang="ru-RU" sz="1600" b="1" dirty="0" smtClean="0">
              <a:latin typeface="Cambria" pitchFamily="18" charset="0"/>
            </a:rPr>
            <a:t>члены спортивных федераций</a:t>
          </a:r>
          <a:endParaRPr lang="ru-RU" sz="1800" b="1" dirty="0">
            <a:latin typeface="Cambria" pitchFamily="18" charset="0"/>
          </a:endParaRPr>
        </a:p>
      </dgm:t>
    </dgm:pt>
    <dgm:pt modelId="{74C577D5-23F2-42A5-8662-DEC71B7074C7}" type="parTrans" cxnId="{5CB55026-2889-4562-AD18-F9220386EC97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021BF69C-408C-4AFD-9F9D-1C6644AD4018}" type="sibTrans" cxnId="{5CB55026-2889-4562-AD18-F9220386EC97}">
      <dgm:prSet/>
      <dgm:spPr/>
      <dgm:t>
        <a:bodyPr/>
        <a:lstStyle/>
        <a:p>
          <a:endParaRPr lang="ru-RU" sz="1600" b="1">
            <a:latin typeface="Cambria" pitchFamily="18" charset="0"/>
          </a:endParaRPr>
        </a:p>
      </dgm:t>
    </dgm:pt>
    <dgm:pt modelId="{D374B73B-6604-4DE2-B21F-99A4EFB816A3}" type="pres">
      <dgm:prSet presAssocID="{5F9B4735-F4E2-498B-BED0-1FE80BD8946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FD5D17-371F-4BD2-8991-99A2097916D4}" type="pres">
      <dgm:prSet presAssocID="{8CFE34F6-FA35-4A3D-8C73-3C8E078A6B17}" presName="node" presStyleLbl="node1" presStyleIdx="0" presStyleCnt="5" custScaleX="19155" custScaleY="17608" custLinFactNeighborX="-10504" custLinFactNeighborY="-12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1530FA-E838-4888-A855-310701538FC5}" type="pres">
      <dgm:prSet presAssocID="{FA9A0778-D2D9-4BA2-AEA9-E3AA2D3AFFC9}" presName="sibTrans" presStyleCnt="0"/>
      <dgm:spPr/>
    </dgm:pt>
    <dgm:pt modelId="{992BE1AD-8554-47D1-A651-1A9E40037E18}" type="pres">
      <dgm:prSet presAssocID="{418A409B-BD55-42AA-8D0B-B0204BA8CD1B}" presName="node" presStyleLbl="node1" presStyleIdx="1" presStyleCnt="5" custScaleX="19155" custScaleY="17608" custLinFactNeighborX="-19812" custLinFactNeighborY="-12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158E5-F595-46E9-84FB-94E6DAF078B3}" type="pres">
      <dgm:prSet presAssocID="{99685F2D-7A69-4A31-9E3F-DD1E65020B67}" presName="sibTrans" presStyleCnt="0"/>
      <dgm:spPr/>
    </dgm:pt>
    <dgm:pt modelId="{2C9A17A6-11AD-4725-8C89-4C0CC2623904}" type="pres">
      <dgm:prSet presAssocID="{6B4B8BC7-C77F-4B80-A461-EA3BD25E3994}" presName="node" presStyleLbl="node1" presStyleIdx="2" presStyleCnt="5" custScaleX="19155" custScaleY="17608" custLinFactNeighborX="-29119" custLinFactNeighborY="-12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466FC-E834-4E9F-9058-9C558DC1544E}" type="pres">
      <dgm:prSet presAssocID="{98FEF324-6862-4777-9497-040A5425BBDC}" presName="sibTrans" presStyleCnt="0"/>
      <dgm:spPr/>
    </dgm:pt>
    <dgm:pt modelId="{D910DCE3-705D-4AAF-9AC4-10AE8A627C4B}" type="pres">
      <dgm:prSet presAssocID="{80874700-24A7-4DE7-AE7A-1964479677C0}" presName="node" presStyleLbl="node1" presStyleIdx="3" presStyleCnt="5" custScaleX="19155" custScaleY="17608" custLinFactNeighborX="34518" custLinFactNeighborY="-48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46E42-ED53-4B28-8B48-1F4F7008AADE}" type="pres">
      <dgm:prSet presAssocID="{5413D655-AF8A-4F06-A9DA-9D4A7C66F722}" presName="sibTrans" presStyleCnt="0"/>
      <dgm:spPr/>
    </dgm:pt>
    <dgm:pt modelId="{1F04DB53-3A59-42A1-9E83-51F7ECAFE93A}" type="pres">
      <dgm:prSet presAssocID="{A2B9DC3A-F134-4FD2-B7CB-7848D6B6E3A6}" presName="node" presStyleLbl="node1" presStyleIdx="4" presStyleCnt="5" custScaleX="19155" custScaleY="17608" custLinFactNeighborX="25230" custLinFactNeighborY="-48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3C4E1C-787A-4E1E-93FC-A830F4EFCEE6}" srcId="{5F9B4735-F4E2-498B-BED0-1FE80BD89464}" destId="{8CFE34F6-FA35-4A3D-8C73-3C8E078A6B17}" srcOrd="0" destOrd="0" parTransId="{5E5F8160-FD80-416C-BE3B-7CF14EAC7F76}" sibTransId="{FA9A0778-D2D9-4BA2-AEA9-E3AA2D3AFFC9}"/>
    <dgm:cxn modelId="{78A79526-4967-4518-A5C5-24EEFF586650}" srcId="{5F9B4735-F4E2-498B-BED0-1FE80BD89464}" destId="{6B4B8BC7-C77F-4B80-A461-EA3BD25E3994}" srcOrd="2" destOrd="0" parTransId="{2A8E875C-D95C-4F5D-B8DA-ECB99E9478C5}" sibTransId="{98FEF324-6862-4777-9497-040A5425BBDC}"/>
    <dgm:cxn modelId="{32DE34E9-7446-445C-800C-2462C1BC52DF}" type="presOf" srcId="{418A409B-BD55-42AA-8D0B-B0204BA8CD1B}" destId="{992BE1AD-8554-47D1-A651-1A9E40037E18}" srcOrd="0" destOrd="0" presId="urn:microsoft.com/office/officeart/2005/8/layout/default"/>
    <dgm:cxn modelId="{1E1D81FF-0411-45CE-BBC6-3278ABFAFA7D}" srcId="{5F9B4735-F4E2-498B-BED0-1FE80BD89464}" destId="{80874700-24A7-4DE7-AE7A-1964479677C0}" srcOrd="3" destOrd="0" parTransId="{2F715E14-8A96-4431-B4C4-DE5F1BE2BCE3}" sibTransId="{5413D655-AF8A-4F06-A9DA-9D4A7C66F722}"/>
    <dgm:cxn modelId="{6DC65DFC-04D3-4C8C-AA23-ECB1EC7913D8}" type="presOf" srcId="{5F9B4735-F4E2-498B-BED0-1FE80BD89464}" destId="{D374B73B-6604-4DE2-B21F-99A4EFB816A3}" srcOrd="0" destOrd="0" presId="urn:microsoft.com/office/officeart/2005/8/layout/default"/>
    <dgm:cxn modelId="{09DCF195-6F8B-4F47-9BC1-81025FE6E542}" type="presOf" srcId="{6B4B8BC7-C77F-4B80-A461-EA3BD25E3994}" destId="{2C9A17A6-11AD-4725-8C89-4C0CC2623904}" srcOrd="0" destOrd="0" presId="urn:microsoft.com/office/officeart/2005/8/layout/default"/>
    <dgm:cxn modelId="{C430407D-5CA5-4A9C-9D41-9A3590873A1E}" type="presOf" srcId="{A2B9DC3A-F134-4FD2-B7CB-7848D6B6E3A6}" destId="{1F04DB53-3A59-42A1-9E83-51F7ECAFE93A}" srcOrd="0" destOrd="0" presId="urn:microsoft.com/office/officeart/2005/8/layout/default"/>
    <dgm:cxn modelId="{EF537C38-CF0F-445E-8AAE-FE3A1E3AC895}" type="presOf" srcId="{8CFE34F6-FA35-4A3D-8C73-3C8E078A6B17}" destId="{F9FD5D17-371F-4BD2-8991-99A2097916D4}" srcOrd="0" destOrd="0" presId="urn:microsoft.com/office/officeart/2005/8/layout/default"/>
    <dgm:cxn modelId="{0CF3FC99-B6AB-40E9-BFE4-A87A195DA972}" type="presOf" srcId="{80874700-24A7-4DE7-AE7A-1964479677C0}" destId="{D910DCE3-705D-4AAF-9AC4-10AE8A627C4B}" srcOrd="0" destOrd="0" presId="urn:microsoft.com/office/officeart/2005/8/layout/default"/>
    <dgm:cxn modelId="{5CB55026-2889-4562-AD18-F9220386EC97}" srcId="{5F9B4735-F4E2-498B-BED0-1FE80BD89464}" destId="{A2B9DC3A-F134-4FD2-B7CB-7848D6B6E3A6}" srcOrd="4" destOrd="0" parTransId="{74C577D5-23F2-42A5-8662-DEC71B7074C7}" sibTransId="{021BF69C-408C-4AFD-9F9D-1C6644AD4018}"/>
    <dgm:cxn modelId="{C2D4EB98-2DF7-4165-B855-090957EB20D7}" srcId="{5F9B4735-F4E2-498B-BED0-1FE80BD89464}" destId="{418A409B-BD55-42AA-8D0B-B0204BA8CD1B}" srcOrd="1" destOrd="0" parTransId="{449E36DC-E293-4554-847A-EFFA2CE9F700}" sibTransId="{99685F2D-7A69-4A31-9E3F-DD1E65020B67}"/>
    <dgm:cxn modelId="{1A5C75CE-B0E4-48C9-A90B-A964CC4F0A9F}" type="presParOf" srcId="{D374B73B-6604-4DE2-B21F-99A4EFB816A3}" destId="{F9FD5D17-371F-4BD2-8991-99A2097916D4}" srcOrd="0" destOrd="0" presId="urn:microsoft.com/office/officeart/2005/8/layout/default"/>
    <dgm:cxn modelId="{4488983B-6EB8-46D4-9621-746B83883056}" type="presParOf" srcId="{D374B73B-6604-4DE2-B21F-99A4EFB816A3}" destId="{751530FA-E838-4888-A855-310701538FC5}" srcOrd="1" destOrd="0" presId="urn:microsoft.com/office/officeart/2005/8/layout/default"/>
    <dgm:cxn modelId="{EB96B2D5-3AF0-48D7-B7B2-1A5DACAC9B43}" type="presParOf" srcId="{D374B73B-6604-4DE2-B21F-99A4EFB816A3}" destId="{992BE1AD-8554-47D1-A651-1A9E40037E18}" srcOrd="2" destOrd="0" presId="urn:microsoft.com/office/officeart/2005/8/layout/default"/>
    <dgm:cxn modelId="{2AD6A9EA-969C-4531-B384-48A914D30946}" type="presParOf" srcId="{D374B73B-6604-4DE2-B21F-99A4EFB816A3}" destId="{18B158E5-F595-46E9-84FB-94E6DAF078B3}" srcOrd="3" destOrd="0" presId="urn:microsoft.com/office/officeart/2005/8/layout/default"/>
    <dgm:cxn modelId="{FBF6C3F9-C576-487F-A51B-9865BE660C4F}" type="presParOf" srcId="{D374B73B-6604-4DE2-B21F-99A4EFB816A3}" destId="{2C9A17A6-11AD-4725-8C89-4C0CC2623904}" srcOrd="4" destOrd="0" presId="urn:microsoft.com/office/officeart/2005/8/layout/default"/>
    <dgm:cxn modelId="{E93BE642-F413-4BE3-AFA0-975840DE3C71}" type="presParOf" srcId="{D374B73B-6604-4DE2-B21F-99A4EFB816A3}" destId="{7C0466FC-E834-4E9F-9058-9C558DC1544E}" srcOrd="5" destOrd="0" presId="urn:microsoft.com/office/officeart/2005/8/layout/default"/>
    <dgm:cxn modelId="{F79F78C2-706E-4BC0-B7DD-3938A192B881}" type="presParOf" srcId="{D374B73B-6604-4DE2-B21F-99A4EFB816A3}" destId="{D910DCE3-705D-4AAF-9AC4-10AE8A627C4B}" srcOrd="6" destOrd="0" presId="urn:microsoft.com/office/officeart/2005/8/layout/default"/>
    <dgm:cxn modelId="{41913940-2B8C-43E2-BF7D-4A1F20CC6036}" type="presParOf" srcId="{D374B73B-6604-4DE2-B21F-99A4EFB816A3}" destId="{AB946E42-ED53-4B28-8B48-1F4F7008AADE}" srcOrd="7" destOrd="0" presId="urn:microsoft.com/office/officeart/2005/8/layout/default"/>
    <dgm:cxn modelId="{9D550FF0-B4E2-45B8-A9BF-530ABED0A1E6}" type="presParOf" srcId="{D374B73B-6604-4DE2-B21F-99A4EFB816A3}" destId="{1F04DB53-3A59-42A1-9E83-51F7ECAFE93A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090759-3FB8-4435-B5E5-3AFA9D36EDCD}" type="doc">
      <dgm:prSet loTypeId="urn:microsoft.com/office/officeart/2005/8/layout/pList2" loCatId="list" qsTypeId="urn:microsoft.com/office/officeart/2005/8/quickstyle/3d1" qsCatId="3D" csTypeId="urn:microsoft.com/office/officeart/2005/8/colors/colorful2" csCatId="colorful" phldr="1"/>
      <dgm:spPr/>
    </dgm:pt>
    <dgm:pt modelId="{E71C2AFF-DCAE-4BA4-8B0C-B26A085285BB}">
      <dgm:prSet custT="1"/>
      <dgm:spPr/>
      <dgm:t>
        <a:bodyPr/>
        <a:lstStyle/>
        <a:p>
          <a:r>
            <a:rPr lang="ru-RU" sz="1600" b="1" dirty="0" smtClean="0">
              <a:latin typeface="Cambria" pitchFamily="18" charset="0"/>
            </a:rPr>
            <a:t>ГБУ НО «Центр социального обслуживания граждан пожилого возраста и инвалидов г. Сарова»</a:t>
          </a:r>
          <a:endParaRPr lang="ru-RU" sz="1600" b="1" dirty="0">
            <a:latin typeface="Cambria" pitchFamily="18" charset="0"/>
          </a:endParaRPr>
        </a:p>
      </dgm:t>
    </dgm:pt>
    <dgm:pt modelId="{0286C0FD-0372-4549-8F70-85A946D00E8E}" type="parTrans" cxnId="{6E7336FA-CE19-4A69-863D-64B345833E2D}">
      <dgm:prSet/>
      <dgm:spPr/>
      <dgm:t>
        <a:bodyPr/>
        <a:lstStyle/>
        <a:p>
          <a:endParaRPr lang="ru-RU"/>
        </a:p>
      </dgm:t>
    </dgm:pt>
    <dgm:pt modelId="{280619E1-1BC0-4AAA-8EDD-CC1F579EEB2D}" type="sibTrans" cxnId="{6E7336FA-CE19-4A69-863D-64B345833E2D}">
      <dgm:prSet/>
      <dgm:spPr/>
      <dgm:t>
        <a:bodyPr/>
        <a:lstStyle/>
        <a:p>
          <a:endParaRPr lang="ru-RU"/>
        </a:p>
      </dgm:t>
    </dgm:pt>
    <dgm:pt modelId="{1980335B-18BA-44B3-94B4-CB795C7F3A5D}">
      <dgm:prSet custT="1"/>
      <dgm:spPr/>
      <dgm:t>
        <a:bodyPr/>
        <a:lstStyle/>
        <a:p>
          <a:r>
            <a:rPr lang="ru-RU" sz="1600" b="1" dirty="0" smtClean="0">
              <a:latin typeface="Cambria" pitchFamily="18" charset="0"/>
            </a:rPr>
            <a:t>ГБУ НО «Центр социальной помощи семье и детям города Сарова»</a:t>
          </a:r>
          <a:endParaRPr lang="ru-RU" sz="1600" b="1" dirty="0">
            <a:latin typeface="Cambria" pitchFamily="18" charset="0"/>
          </a:endParaRPr>
        </a:p>
      </dgm:t>
    </dgm:pt>
    <dgm:pt modelId="{A7F3979B-6112-4671-8A9D-C2BA809CDB50}" type="parTrans" cxnId="{91257DF9-DFB4-4828-8868-E81E16FC8773}">
      <dgm:prSet/>
      <dgm:spPr/>
      <dgm:t>
        <a:bodyPr/>
        <a:lstStyle/>
        <a:p>
          <a:endParaRPr lang="ru-RU"/>
        </a:p>
      </dgm:t>
    </dgm:pt>
    <dgm:pt modelId="{021BB554-D104-446F-AAED-F03BA6C25A1C}" type="sibTrans" cxnId="{91257DF9-DFB4-4828-8868-E81E16FC8773}">
      <dgm:prSet/>
      <dgm:spPr/>
      <dgm:t>
        <a:bodyPr/>
        <a:lstStyle/>
        <a:p>
          <a:endParaRPr lang="ru-RU"/>
        </a:p>
      </dgm:t>
    </dgm:pt>
    <dgm:pt modelId="{30FB9CDB-7073-425D-BF7F-0470B14D8042}">
      <dgm:prSet custT="1"/>
      <dgm:spPr/>
      <dgm:t>
        <a:bodyPr/>
        <a:lstStyle/>
        <a:p>
          <a:r>
            <a:rPr lang="ru-RU" sz="1600" b="1" dirty="0" smtClean="0">
              <a:latin typeface="Cambria" pitchFamily="18" charset="0"/>
            </a:rPr>
            <a:t>Управление социальной защиты населения города Сарова</a:t>
          </a:r>
          <a:endParaRPr lang="ru-RU" sz="1600" b="1" dirty="0">
            <a:latin typeface="Cambria" pitchFamily="18" charset="0"/>
          </a:endParaRPr>
        </a:p>
      </dgm:t>
    </dgm:pt>
    <dgm:pt modelId="{D4E0FB94-B243-4CA7-AC78-28C0CCD6D3B7}" type="parTrans" cxnId="{97B3537A-0048-4C19-AA84-3C912F522755}">
      <dgm:prSet/>
      <dgm:spPr/>
      <dgm:t>
        <a:bodyPr/>
        <a:lstStyle/>
        <a:p>
          <a:endParaRPr lang="ru-RU"/>
        </a:p>
      </dgm:t>
    </dgm:pt>
    <dgm:pt modelId="{C1278A6B-884B-498A-BCD1-F6012CEB8E76}" type="sibTrans" cxnId="{97B3537A-0048-4C19-AA84-3C912F522755}">
      <dgm:prSet/>
      <dgm:spPr/>
      <dgm:t>
        <a:bodyPr/>
        <a:lstStyle/>
        <a:p>
          <a:endParaRPr lang="ru-RU"/>
        </a:p>
      </dgm:t>
    </dgm:pt>
    <dgm:pt modelId="{82D8B3EB-7847-47FF-8F13-87DFA7DD21E7}" type="pres">
      <dgm:prSet presAssocID="{EE090759-3FB8-4435-B5E5-3AFA9D36EDCD}" presName="Name0" presStyleCnt="0">
        <dgm:presLayoutVars>
          <dgm:dir/>
          <dgm:resizeHandles val="exact"/>
        </dgm:presLayoutVars>
      </dgm:prSet>
      <dgm:spPr/>
    </dgm:pt>
    <dgm:pt modelId="{C5D931CC-D8E6-45C3-967A-B874DDC1750A}" type="pres">
      <dgm:prSet presAssocID="{EE090759-3FB8-4435-B5E5-3AFA9D36EDCD}" presName="bkgdShp" presStyleLbl="alignAccFollowNode1" presStyleIdx="0" presStyleCnt="1"/>
      <dgm:spPr/>
    </dgm:pt>
    <dgm:pt modelId="{8FC82BA4-CD9C-4AC5-9CEC-5F8525D0A370}" type="pres">
      <dgm:prSet presAssocID="{EE090759-3FB8-4435-B5E5-3AFA9D36EDCD}" presName="linComp" presStyleCnt="0"/>
      <dgm:spPr/>
    </dgm:pt>
    <dgm:pt modelId="{6167937E-DD94-424F-9C63-3B4075CCD832}" type="pres">
      <dgm:prSet presAssocID="{E71C2AFF-DCAE-4BA4-8B0C-B26A085285BB}" presName="compNode" presStyleCnt="0"/>
      <dgm:spPr/>
    </dgm:pt>
    <dgm:pt modelId="{03BF0517-FCF4-4260-B9E0-4F4285FAE991}" type="pres">
      <dgm:prSet presAssocID="{E71C2AFF-DCAE-4BA4-8B0C-B26A085285BB}" presName="node" presStyleLbl="node1" presStyleIdx="0" presStyleCnt="3" custScaleY="60752" custLinFactNeighborX="343" custLinFactNeighborY="-18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27F1BB-6DE0-4A20-B938-F473A6058304}" type="pres">
      <dgm:prSet presAssocID="{E71C2AFF-DCAE-4BA4-8B0C-B26A085285BB}" presName="invisiNode" presStyleLbl="node1" presStyleIdx="0" presStyleCnt="3"/>
      <dgm:spPr/>
    </dgm:pt>
    <dgm:pt modelId="{5A0A3346-6642-461F-9187-AF57CD8E6D66}" type="pres">
      <dgm:prSet presAssocID="{E71C2AFF-DCAE-4BA4-8B0C-B26A085285BB}" presName="imagNode" presStyleLbl="fgImgPlace1" presStyleIdx="0" presStyleCnt="3" custScaleY="13692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CB680BC-5CE7-49CF-ACA7-DFB14963C374}" type="pres">
      <dgm:prSet presAssocID="{280619E1-1BC0-4AAA-8EDD-CC1F579EEB2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33C2061-026F-45A5-92E4-16EEBCEEAC36}" type="pres">
      <dgm:prSet presAssocID="{1980335B-18BA-44B3-94B4-CB795C7F3A5D}" presName="compNode" presStyleCnt="0"/>
      <dgm:spPr/>
    </dgm:pt>
    <dgm:pt modelId="{3BE641BB-A2FA-49D3-90D5-02E2346F22D7}" type="pres">
      <dgm:prSet presAssocID="{1980335B-18BA-44B3-94B4-CB795C7F3A5D}" presName="node" presStyleLbl="node1" presStyleIdx="1" presStyleCnt="3" custScaleY="60752" custLinFactNeighborX="343" custLinFactNeighborY="-18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C394F-D4D8-4F79-B529-9927A2CD30C5}" type="pres">
      <dgm:prSet presAssocID="{1980335B-18BA-44B3-94B4-CB795C7F3A5D}" presName="invisiNode" presStyleLbl="node1" presStyleIdx="1" presStyleCnt="3"/>
      <dgm:spPr/>
    </dgm:pt>
    <dgm:pt modelId="{3A11CFC8-8BC5-4F34-B73B-A165683A228B}" type="pres">
      <dgm:prSet presAssocID="{1980335B-18BA-44B3-94B4-CB795C7F3A5D}" presName="imagNode" presStyleLbl="fgImgPlace1" presStyleIdx="1" presStyleCnt="3" custScaleY="13692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C340DB5-DCF0-4D23-BD29-6A97A47390CC}" type="pres">
      <dgm:prSet presAssocID="{021BB554-D104-446F-AAED-F03BA6C25A1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F0DC473-FFA4-4DC4-8C27-17EB837083E3}" type="pres">
      <dgm:prSet presAssocID="{30FB9CDB-7073-425D-BF7F-0470B14D8042}" presName="compNode" presStyleCnt="0"/>
      <dgm:spPr/>
    </dgm:pt>
    <dgm:pt modelId="{19CA2BE1-2035-4D02-98F9-D94AA86DBCD7}" type="pres">
      <dgm:prSet presAssocID="{30FB9CDB-7073-425D-BF7F-0470B14D8042}" presName="node" presStyleLbl="node1" presStyleIdx="2" presStyleCnt="3" custScaleY="60752" custLinFactNeighborX="343" custLinFactNeighborY="-18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5EBF7-32E2-45E7-9DB2-9A449185FD86}" type="pres">
      <dgm:prSet presAssocID="{30FB9CDB-7073-425D-BF7F-0470B14D8042}" presName="invisiNode" presStyleLbl="node1" presStyleIdx="2" presStyleCnt="3"/>
      <dgm:spPr/>
    </dgm:pt>
    <dgm:pt modelId="{153DDB0D-274B-4633-96BE-7A066AD7B16A}" type="pres">
      <dgm:prSet presAssocID="{30FB9CDB-7073-425D-BF7F-0470B14D8042}" presName="imagNode" presStyleLbl="fgImgPlace1" presStyleIdx="2" presStyleCnt="3" custScaleY="13692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AC10AD73-E93C-4F11-A2E2-AE0724E8000A}" type="presOf" srcId="{1980335B-18BA-44B3-94B4-CB795C7F3A5D}" destId="{3BE641BB-A2FA-49D3-90D5-02E2346F22D7}" srcOrd="0" destOrd="0" presId="urn:microsoft.com/office/officeart/2005/8/layout/pList2"/>
    <dgm:cxn modelId="{51123690-6C4D-40F5-8A4B-6539CA59A01C}" type="presOf" srcId="{E71C2AFF-DCAE-4BA4-8B0C-B26A085285BB}" destId="{03BF0517-FCF4-4260-B9E0-4F4285FAE991}" srcOrd="0" destOrd="0" presId="urn:microsoft.com/office/officeart/2005/8/layout/pList2"/>
    <dgm:cxn modelId="{B182B646-D007-4533-82ED-0EE738BAB668}" type="presOf" srcId="{280619E1-1BC0-4AAA-8EDD-CC1F579EEB2D}" destId="{FCB680BC-5CE7-49CF-ACA7-DFB14963C374}" srcOrd="0" destOrd="0" presId="urn:microsoft.com/office/officeart/2005/8/layout/pList2"/>
    <dgm:cxn modelId="{91257DF9-DFB4-4828-8868-E81E16FC8773}" srcId="{EE090759-3FB8-4435-B5E5-3AFA9D36EDCD}" destId="{1980335B-18BA-44B3-94B4-CB795C7F3A5D}" srcOrd="1" destOrd="0" parTransId="{A7F3979B-6112-4671-8A9D-C2BA809CDB50}" sibTransId="{021BB554-D104-446F-AAED-F03BA6C25A1C}"/>
    <dgm:cxn modelId="{9FF546EB-4E97-425E-9B8C-9DEC9F568852}" type="presOf" srcId="{021BB554-D104-446F-AAED-F03BA6C25A1C}" destId="{FC340DB5-DCF0-4D23-BD29-6A97A47390CC}" srcOrd="0" destOrd="0" presId="urn:microsoft.com/office/officeart/2005/8/layout/pList2"/>
    <dgm:cxn modelId="{6E7336FA-CE19-4A69-863D-64B345833E2D}" srcId="{EE090759-3FB8-4435-B5E5-3AFA9D36EDCD}" destId="{E71C2AFF-DCAE-4BA4-8B0C-B26A085285BB}" srcOrd="0" destOrd="0" parTransId="{0286C0FD-0372-4549-8F70-85A946D00E8E}" sibTransId="{280619E1-1BC0-4AAA-8EDD-CC1F579EEB2D}"/>
    <dgm:cxn modelId="{97B3537A-0048-4C19-AA84-3C912F522755}" srcId="{EE090759-3FB8-4435-B5E5-3AFA9D36EDCD}" destId="{30FB9CDB-7073-425D-BF7F-0470B14D8042}" srcOrd="2" destOrd="0" parTransId="{D4E0FB94-B243-4CA7-AC78-28C0CCD6D3B7}" sibTransId="{C1278A6B-884B-498A-BCD1-F6012CEB8E76}"/>
    <dgm:cxn modelId="{1D26F76C-6997-4C02-811E-B590F4EB19EF}" type="presOf" srcId="{30FB9CDB-7073-425D-BF7F-0470B14D8042}" destId="{19CA2BE1-2035-4D02-98F9-D94AA86DBCD7}" srcOrd="0" destOrd="0" presId="urn:microsoft.com/office/officeart/2005/8/layout/pList2"/>
    <dgm:cxn modelId="{5D65BD08-6934-438E-935D-9FFCF24421D1}" type="presOf" srcId="{EE090759-3FB8-4435-B5E5-3AFA9D36EDCD}" destId="{82D8B3EB-7847-47FF-8F13-87DFA7DD21E7}" srcOrd="0" destOrd="0" presId="urn:microsoft.com/office/officeart/2005/8/layout/pList2"/>
    <dgm:cxn modelId="{9E846D9B-1079-4C91-A4AD-CDB4C0E00262}" type="presParOf" srcId="{82D8B3EB-7847-47FF-8F13-87DFA7DD21E7}" destId="{C5D931CC-D8E6-45C3-967A-B874DDC1750A}" srcOrd="0" destOrd="0" presId="urn:microsoft.com/office/officeart/2005/8/layout/pList2"/>
    <dgm:cxn modelId="{5969A330-1710-43F6-AD80-D6B3B9C7AFB2}" type="presParOf" srcId="{82D8B3EB-7847-47FF-8F13-87DFA7DD21E7}" destId="{8FC82BA4-CD9C-4AC5-9CEC-5F8525D0A370}" srcOrd="1" destOrd="0" presId="urn:microsoft.com/office/officeart/2005/8/layout/pList2"/>
    <dgm:cxn modelId="{C8F349BD-C917-44AE-BEB0-96E01FF3562C}" type="presParOf" srcId="{8FC82BA4-CD9C-4AC5-9CEC-5F8525D0A370}" destId="{6167937E-DD94-424F-9C63-3B4075CCD832}" srcOrd="0" destOrd="0" presId="urn:microsoft.com/office/officeart/2005/8/layout/pList2"/>
    <dgm:cxn modelId="{04DCB910-A74F-41D8-A5E0-35F03BA365DA}" type="presParOf" srcId="{6167937E-DD94-424F-9C63-3B4075CCD832}" destId="{03BF0517-FCF4-4260-B9E0-4F4285FAE991}" srcOrd="0" destOrd="0" presId="urn:microsoft.com/office/officeart/2005/8/layout/pList2"/>
    <dgm:cxn modelId="{317D54BB-B758-4286-8A53-4C8DE979F39E}" type="presParOf" srcId="{6167937E-DD94-424F-9C63-3B4075CCD832}" destId="{AD27F1BB-6DE0-4A20-B938-F473A6058304}" srcOrd="1" destOrd="0" presId="urn:microsoft.com/office/officeart/2005/8/layout/pList2"/>
    <dgm:cxn modelId="{ACCA7FDA-FC04-4687-8A82-40140AEEACCC}" type="presParOf" srcId="{6167937E-DD94-424F-9C63-3B4075CCD832}" destId="{5A0A3346-6642-461F-9187-AF57CD8E6D66}" srcOrd="2" destOrd="0" presId="urn:microsoft.com/office/officeart/2005/8/layout/pList2"/>
    <dgm:cxn modelId="{11C1CBF3-AAC5-4027-8B47-390F15767EB6}" type="presParOf" srcId="{8FC82BA4-CD9C-4AC5-9CEC-5F8525D0A370}" destId="{FCB680BC-5CE7-49CF-ACA7-DFB14963C374}" srcOrd="1" destOrd="0" presId="urn:microsoft.com/office/officeart/2005/8/layout/pList2"/>
    <dgm:cxn modelId="{B8388E74-9BF1-4D28-8244-93115C649D54}" type="presParOf" srcId="{8FC82BA4-CD9C-4AC5-9CEC-5F8525D0A370}" destId="{533C2061-026F-45A5-92E4-16EEBCEEAC36}" srcOrd="2" destOrd="0" presId="urn:microsoft.com/office/officeart/2005/8/layout/pList2"/>
    <dgm:cxn modelId="{1F04F145-D72F-4A94-9808-80D0FA823A22}" type="presParOf" srcId="{533C2061-026F-45A5-92E4-16EEBCEEAC36}" destId="{3BE641BB-A2FA-49D3-90D5-02E2346F22D7}" srcOrd="0" destOrd="0" presId="urn:microsoft.com/office/officeart/2005/8/layout/pList2"/>
    <dgm:cxn modelId="{ADA84AD9-7462-4788-9D57-44BFDF004ACA}" type="presParOf" srcId="{533C2061-026F-45A5-92E4-16EEBCEEAC36}" destId="{D20C394F-D4D8-4F79-B529-9927A2CD30C5}" srcOrd="1" destOrd="0" presId="urn:microsoft.com/office/officeart/2005/8/layout/pList2"/>
    <dgm:cxn modelId="{6A05DFFA-C555-426A-80FF-3FA1545E72FD}" type="presParOf" srcId="{533C2061-026F-45A5-92E4-16EEBCEEAC36}" destId="{3A11CFC8-8BC5-4F34-B73B-A165683A228B}" srcOrd="2" destOrd="0" presId="urn:microsoft.com/office/officeart/2005/8/layout/pList2"/>
    <dgm:cxn modelId="{4E0318D3-51D1-4159-AC92-5212D6355497}" type="presParOf" srcId="{8FC82BA4-CD9C-4AC5-9CEC-5F8525D0A370}" destId="{FC340DB5-DCF0-4D23-BD29-6A97A47390CC}" srcOrd="3" destOrd="0" presId="urn:microsoft.com/office/officeart/2005/8/layout/pList2"/>
    <dgm:cxn modelId="{BE662AEA-C24C-4582-9376-E50010D2C4A3}" type="presParOf" srcId="{8FC82BA4-CD9C-4AC5-9CEC-5F8525D0A370}" destId="{0F0DC473-FFA4-4DC4-8C27-17EB837083E3}" srcOrd="4" destOrd="0" presId="urn:microsoft.com/office/officeart/2005/8/layout/pList2"/>
    <dgm:cxn modelId="{440981BF-1C59-4E55-93D2-766C619E6509}" type="presParOf" srcId="{0F0DC473-FFA4-4DC4-8C27-17EB837083E3}" destId="{19CA2BE1-2035-4D02-98F9-D94AA86DBCD7}" srcOrd="0" destOrd="0" presId="urn:microsoft.com/office/officeart/2005/8/layout/pList2"/>
    <dgm:cxn modelId="{291C7CD2-0550-4952-96EF-D9A08E9EF074}" type="presParOf" srcId="{0F0DC473-FFA4-4DC4-8C27-17EB837083E3}" destId="{F0C5EBF7-32E2-45E7-9DB2-9A449185FD86}" srcOrd="1" destOrd="0" presId="urn:microsoft.com/office/officeart/2005/8/layout/pList2"/>
    <dgm:cxn modelId="{B7A1BD5A-22D6-496E-856C-90A5A026E473}" type="presParOf" srcId="{0F0DC473-FFA4-4DC4-8C27-17EB837083E3}" destId="{153DDB0D-274B-4633-96BE-7A066AD7B16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A8778D-241F-4DAF-B27B-5F2C162883D2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23059AC-B796-4FF8-BAA2-C060B7824F9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качества оказываемых услуг организациями города Сарова в области образования, культуры, физической культуры и массового спорта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6B8A7B-4E3F-4A9C-8360-AFC2D1728426}" type="parTrans" cxnId="{BF44B288-A0AD-4135-8E60-41D72186ED2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210CE3-BC0E-41EF-B60F-E441CB1EC9A6}" type="sibTrans" cxnId="{BF44B288-A0AD-4135-8E60-41D72186ED2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A890FE-61F1-4695-97A5-E7256B3ABBD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эффективности функционирования действующей социальной инфраструктуры города Сарова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D23EC0-B017-4C05-A2DB-8FD26B1969E7}" type="parTrans" cxnId="{4724384E-5207-41BB-9A39-FAEA6AC5E93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073ED1A-23B1-468C-87F5-B15F4535EA45}" type="sibTrans" cxnId="{4724384E-5207-41BB-9A39-FAEA6AC5E93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C99CD8-276D-45AC-BB03-1FF96BD710A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объектами социальной инфраструктуры вновь построенных микрорайонов города Сарова с целью повышения их доступности для населения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99312F-169D-46B5-BF10-0866D45C5E3C}" type="parTrans" cxnId="{3D79BFA6-21E8-4692-A30F-F6B4135D4FC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6EB7E9-2B07-4C8F-AE74-22347DA1BFA8}" type="sibTrans" cxnId="{3D79BFA6-21E8-4692-A30F-F6B4135D4FC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95934E-D414-45A9-A1B4-9309702D9015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доступности объектов социальной инфраструктуры города Сарова для населения в соответствии с нормативами градостроительного проектирования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28D99E-888C-43E5-BDEB-95BF5FEBC994}" type="parTrans" cxnId="{09BC84D3-FB5A-4211-9825-168473ADAA0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9C9336-1F3B-4FAE-9F2F-44E7BEFB0AE4}" type="sibTrans" cxnId="{09BC84D3-FB5A-4211-9825-168473ADAA0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30B3F8-88A7-4DF6-BAEA-C791D34F1741}" type="pres">
      <dgm:prSet presAssocID="{14A8778D-241F-4DAF-B27B-5F2C162883D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9F8575-C3EB-4196-8CA1-E058AF4EE88F}" type="pres">
      <dgm:prSet presAssocID="{C23059AC-B796-4FF8-BAA2-C060B7824F9D}" presName="node" presStyleLbl="node1" presStyleIdx="0" presStyleCnt="4" custScaleX="110282" custScaleY="194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6C594D-BB54-471C-90F9-AEE53470EF2F}" type="pres">
      <dgm:prSet presAssocID="{82210CE3-BC0E-41EF-B60F-E441CB1EC9A6}" presName="sibTrans" presStyleCnt="0"/>
      <dgm:spPr/>
    </dgm:pt>
    <dgm:pt modelId="{EC04AE43-0C01-40A3-AEDB-DF33D41DBBE6}" type="pres">
      <dgm:prSet presAssocID="{0DA890FE-61F1-4695-97A5-E7256B3ABBD1}" presName="node" presStyleLbl="node1" presStyleIdx="1" presStyleCnt="4" custScaleX="110282" custScaleY="194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790CE-D36B-411A-A528-97A9C82EFE33}" type="pres">
      <dgm:prSet presAssocID="{2073ED1A-23B1-468C-87F5-B15F4535EA45}" presName="sibTrans" presStyleCnt="0"/>
      <dgm:spPr/>
    </dgm:pt>
    <dgm:pt modelId="{98AA048F-481A-4C78-AFF2-5DC8A0ED8F9B}" type="pres">
      <dgm:prSet presAssocID="{08C99CD8-276D-45AC-BB03-1FF96BD710A1}" presName="node" presStyleLbl="node1" presStyleIdx="2" presStyleCnt="4" custScaleX="110282" custScaleY="194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F94D7-CDD3-45C4-8FEE-ED4842EA42A0}" type="pres">
      <dgm:prSet presAssocID="{F96EB7E9-2B07-4C8F-AE74-22347DA1BFA8}" presName="sibTrans" presStyleCnt="0"/>
      <dgm:spPr/>
    </dgm:pt>
    <dgm:pt modelId="{F4F391D7-58D5-46CF-9444-3169F5854F3C}" type="pres">
      <dgm:prSet presAssocID="{CA95934E-D414-45A9-A1B4-9309702D9015}" presName="node" presStyleLbl="node1" presStyleIdx="3" presStyleCnt="4" custScaleX="110282" custScaleY="194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79BFA6-21E8-4692-A30F-F6B4135D4FC9}" srcId="{14A8778D-241F-4DAF-B27B-5F2C162883D2}" destId="{08C99CD8-276D-45AC-BB03-1FF96BD710A1}" srcOrd="2" destOrd="0" parTransId="{A099312F-169D-46B5-BF10-0866D45C5E3C}" sibTransId="{F96EB7E9-2B07-4C8F-AE74-22347DA1BFA8}"/>
    <dgm:cxn modelId="{7431BB09-B11B-44BB-9455-23B15304D18B}" type="presOf" srcId="{C23059AC-B796-4FF8-BAA2-C060B7824F9D}" destId="{3F9F8575-C3EB-4196-8CA1-E058AF4EE88F}" srcOrd="0" destOrd="0" presId="urn:microsoft.com/office/officeart/2005/8/layout/default"/>
    <dgm:cxn modelId="{4724384E-5207-41BB-9A39-FAEA6AC5E93F}" srcId="{14A8778D-241F-4DAF-B27B-5F2C162883D2}" destId="{0DA890FE-61F1-4695-97A5-E7256B3ABBD1}" srcOrd="1" destOrd="0" parTransId="{6CD23EC0-B017-4C05-A2DB-8FD26B1969E7}" sibTransId="{2073ED1A-23B1-468C-87F5-B15F4535EA45}"/>
    <dgm:cxn modelId="{F508C9AE-03DD-4F8C-8E3D-056604769C24}" type="presOf" srcId="{14A8778D-241F-4DAF-B27B-5F2C162883D2}" destId="{5530B3F8-88A7-4DF6-BAEA-C791D34F1741}" srcOrd="0" destOrd="0" presId="urn:microsoft.com/office/officeart/2005/8/layout/default"/>
    <dgm:cxn modelId="{09BC84D3-FB5A-4211-9825-168473ADAA04}" srcId="{14A8778D-241F-4DAF-B27B-5F2C162883D2}" destId="{CA95934E-D414-45A9-A1B4-9309702D9015}" srcOrd="3" destOrd="0" parTransId="{9A28D99E-888C-43E5-BDEB-95BF5FEBC994}" sibTransId="{E89C9336-1F3B-4FAE-9F2F-44E7BEFB0AE4}"/>
    <dgm:cxn modelId="{97404CC0-1E6E-435D-BDCF-ABF376779B88}" type="presOf" srcId="{0DA890FE-61F1-4695-97A5-E7256B3ABBD1}" destId="{EC04AE43-0C01-40A3-AEDB-DF33D41DBBE6}" srcOrd="0" destOrd="0" presId="urn:microsoft.com/office/officeart/2005/8/layout/default"/>
    <dgm:cxn modelId="{37ABB18F-8725-4C56-8D3D-F5E5F9F3B1B2}" type="presOf" srcId="{CA95934E-D414-45A9-A1B4-9309702D9015}" destId="{F4F391D7-58D5-46CF-9444-3169F5854F3C}" srcOrd="0" destOrd="0" presId="urn:microsoft.com/office/officeart/2005/8/layout/default"/>
    <dgm:cxn modelId="{F2693DF5-7ED4-4FC0-BEE5-58957EE9164C}" type="presOf" srcId="{08C99CD8-276D-45AC-BB03-1FF96BD710A1}" destId="{98AA048F-481A-4C78-AFF2-5DC8A0ED8F9B}" srcOrd="0" destOrd="0" presId="urn:microsoft.com/office/officeart/2005/8/layout/default"/>
    <dgm:cxn modelId="{BF44B288-A0AD-4135-8E60-41D72186ED2D}" srcId="{14A8778D-241F-4DAF-B27B-5F2C162883D2}" destId="{C23059AC-B796-4FF8-BAA2-C060B7824F9D}" srcOrd="0" destOrd="0" parTransId="{696B8A7B-4E3F-4A9C-8360-AFC2D1728426}" sibTransId="{82210CE3-BC0E-41EF-B60F-E441CB1EC9A6}"/>
    <dgm:cxn modelId="{1E5264F8-AF33-474A-8C65-91F416AEEB5C}" type="presParOf" srcId="{5530B3F8-88A7-4DF6-BAEA-C791D34F1741}" destId="{3F9F8575-C3EB-4196-8CA1-E058AF4EE88F}" srcOrd="0" destOrd="0" presId="urn:microsoft.com/office/officeart/2005/8/layout/default"/>
    <dgm:cxn modelId="{7BA25619-160D-4D73-8B2C-7D35CF12AC2B}" type="presParOf" srcId="{5530B3F8-88A7-4DF6-BAEA-C791D34F1741}" destId="{616C594D-BB54-471C-90F9-AEE53470EF2F}" srcOrd="1" destOrd="0" presId="urn:microsoft.com/office/officeart/2005/8/layout/default"/>
    <dgm:cxn modelId="{4325B1B5-AA4D-41DF-8985-530574690ABD}" type="presParOf" srcId="{5530B3F8-88A7-4DF6-BAEA-C791D34F1741}" destId="{EC04AE43-0C01-40A3-AEDB-DF33D41DBBE6}" srcOrd="2" destOrd="0" presId="urn:microsoft.com/office/officeart/2005/8/layout/default"/>
    <dgm:cxn modelId="{C9B609F3-30C7-4BF0-BCEC-D43015A590D2}" type="presParOf" srcId="{5530B3F8-88A7-4DF6-BAEA-C791D34F1741}" destId="{1CD790CE-D36B-411A-A528-97A9C82EFE33}" srcOrd="3" destOrd="0" presId="urn:microsoft.com/office/officeart/2005/8/layout/default"/>
    <dgm:cxn modelId="{CC2AF058-3C51-48FB-B4FD-D91C02069714}" type="presParOf" srcId="{5530B3F8-88A7-4DF6-BAEA-C791D34F1741}" destId="{98AA048F-481A-4C78-AFF2-5DC8A0ED8F9B}" srcOrd="4" destOrd="0" presId="urn:microsoft.com/office/officeart/2005/8/layout/default"/>
    <dgm:cxn modelId="{E138D896-1F10-4596-9B84-DCECE1B71A38}" type="presParOf" srcId="{5530B3F8-88A7-4DF6-BAEA-C791D34F1741}" destId="{F89F94D7-CDD3-45C4-8FEE-ED4842EA42A0}" srcOrd="5" destOrd="0" presId="urn:microsoft.com/office/officeart/2005/8/layout/default"/>
    <dgm:cxn modelId="{F2EB78C5-8100-43F7-9F86-0B7A11CE3081}" type="presParOf" srcId="{5530B3F8-88A7-4DF6-BAEA-C791D34F1741}" destId="{F4F391D7-58D5-46CF-9444-3169F5854F3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9A5F7D-EF62-437D-A8E6-18826009455A}">
      <dsp:nvSpPr>
        <dsp:cNvPr id="0" name=""/>
        <dsp:cNvSpPr/>
      </dsp:nvSpPr>
      <dsp:spPr>
        <a:xfrm>
          <a:off x="4693" y="196256"/>
          <a:ext cx="9063620" cy="1026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Повышение качества оказываемых услуг организациями города Сарова в области образования, культуры, физической культуры и массового спорта</a:t>
          </a:r>
        </a:p>
      </dsp:txBody>
      <dsp:txXfrm>
        <a:off x="4693" y="196256"/>
        <a:ext cx="9063620" cy="1026029"/>
      </dsp:txXfrm>
    </dsp:sp>
    <dsp:sp modelId="{7D0370D7-495C-4B24-BE0E-DF54FB255F1A}">
      <dsp:nvSpPr>
        <dsp:cNvPr id="0" name=""/>
        <dsp:cNvSpPr/>
      </dsp:nvSpPr>
      <dsp:spPr>
        <a:xfrm>
          <a:off x="4693" y="1393290"/>
          <a:ext cx="9063620" cy="102602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обеспечение эффективности функционирования действующей социальной инфраструктуры города Сарова</a:t>
          </a:r>
          <a:endParaRPr lang="ru-RU" sz="2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93" y="1393290"/>
        <a:ext cx="9063620" cy="1026029"/>
      </dsp:txXfrm>
    </dsp:sp>
    <dsp:sp modelId="{6697B8AA-D33F-4C43-B61E-71E17D80504A}">
      <dsp:nvSpPr>
        <dsp:cNvPr id="0" name=""/>
        <dsp:cNvSpPr/>
      </dsp:nvSpPr>
      <dsp:spPr>
        <a:xfrm>
          <a:off x="4693" y="2590325"/>
          <a:ext cx="9063620" cy="102602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обеспечение объектами социальной инфраструктуры вновь построенных микрорайонов города Сарова с целью повышения их доступности для населения</a:t>
          </a:r>
        </a:p>
      </dsp:txBody>
      <dsp:txXfrm>
        <a:off x="4693" y="2590325"/>
        <a:ext cx="9063620" cy="1026029"/>
      </dsp:txXfrm>
    </dsp:sp>
    <dsp:sp modelId="{99A228D7-5E41-44F3-8084-749699EFE1AB}">
      <dsp:nvSpPr>
        <dsp:cNvPr id="0" name=""/>
        <dsp:cNvSpPr/>
      </dsp:nvSpPr>
      <dsp:spPr>
        <a:xfrm>
          <a:off x="4693" y="3787360"/>
          <a:ext cx="9063620" cy="102602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обеспечение доступности объектов социальной инфраструктуры города Сарова для населения в соответствии с нормативами градостроительного проектирования</a:t>
          </a:r>
        </a:p>
      </dsp:txBody>
      <dsp:txXfrm>
        <a:off x="4693" y="3787360"/>
        <a:ext cx="9063620" cy="10260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347651-D6A2-4C3D-83A8-7A1262FCF527}">
      <dsp:nvSpPr>
        <dsp:cNvPr id="0" name=""/>
        <dsp:cNvSpPr/>
      </dsp:nvSpPr>
      <dsp:spPr>
        <a:xfrm>
          <a:off x="72007" y="1371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увеличение количества мест в общеобразовательных организациях –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на 23%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007" y="1371"/>
        <a:ext cx="9217025" cy="488163"/>
      </dsp:txXfrm>
    </dsp:sp>
    <dsp:sp modelId="{FA0B94C0-C4AB-4BDD-9783-10BA07BDD8C8}">
      <dsp:nvSpPr>
        <dsp:cNvPr id="0" name=""/>
        <dsp:cNvSpPr/>
      </dsp:nvSpPr>
      <dsp:spPr>
        <a:xfrm>
          <a:off x="72007" y="570895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520169"/>
                <a:satOff val="-649"/>
                <a:lumOff val="153"/>
                <a:alphaOff val="0"/>
                <a:shade val="51000"/>
                <a:satMod val="130000"/>
              </a:schemeClr>
            </a:gs>
            <a:gs pos="80000">
              <a:schemeClr val="accent2">
                <a:hueOff val="520169"/>
                <a:satOff val="-649"/>
                <a:lumOff val="153"/>
                <a:alphaOff val="0"/>
                <a:shade val="93000"/>
                <a:satMod val="130000"/>
              </a:schemeClr>
            </a:gs>
            <a:gs pos="100000">
              <a:schemeClr val="accent2">
                <a:hueOff val="520169"/>
                <a:satOff val="-649"/>
                <a:lumOff val="1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увеличение количества мест в дошкольных организациях –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на 12%</a:t>
          </a:r>
        </a:p>
      </dsp:txBody>
      <dsp:txXfrm>
        <a:off x="72007" y="570895"/>
        <a:ext cx="9217025" cy="488163"/>
      </dsp:txXfrm>
    </dsp:sp>
    <dsp:sp modelId="{4D246E25-05FA-4E4B-B9E2-051575F11DD2}">
      <dsp:nvSpPr>
        <dsp:cNvPr id="0" name=""/>
        <dsp:cNvSpPr/>
      </dsp:nvSpPr>
      <dsp:spPr>
        <a:xfrm>
          <a:off x="72007" y="1140419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1040338"/>
                <a:satOff val="-1298"/>
                <a:lumOff val="305"/>
                <a:alphaOff val="0"/>
                <a:shade val="51000"/>
                <a:satMod val="130000"/>
              </a:schemeClr>
            </a:gs>
            <a:gs pos="80000">
              <a:schemeClr val="accent2">
                <a:hueOff val="1040338"/>
                <a:satOff val="-1298"/>
                <a:lumOff val="305"/>
                <a:alphaOff val="0"/>
                <a:shade val="93000"/>
                <a:satMod val="130000"/>
              </a:schemeClr>
            </a:gs>
            <a:gs pos="100000">
              <a:schemeClr val="accent2">
                <a:hueOff val="1040338"/>
                <a:satOff val="-1298"/>
                <a:lumOff val="3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доля реконструированных объектов от запланированных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100 %</a:t>
          </a:r>
        </a:p>
      </dsp:txBody>
      <dsp:txXfrm>
        <a:off x="72007" y="1140419"/>
        <a:ext cx="9217025" cy="488163"/>
      </dsp:txXfrm>
    </dsp:sp>
    <dsp:sp modelId="{0DC93B67-08D2-4127-905F-D4FA1C12BEB7}">
      <dsp:nvSpPr>
        <dsp:cNvPr id="0" name=""/>
        <dsp:cNvSpPr/>
      </dsp:nvSpPr>
      <dsp:spPr>
        <a:xfrm>
          <a:off x="72007" y="1709943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доля построенных спортивных объектов от запланированных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100 %</a:t>
          </a:r>
        </a:p>
      </dsp:txBody>
      <dsp:txXfrm>
        <a:off x="72007" y="1709943"/>
        <a:ext cx="9217025" cy="488163"/>
      </dsp:txXfrm>
    </dsp:sp>
    <dsp:sp modelId="{287B26FA-7224-48B4-8B48-55B7948E10DC}">
      <dsp:nvSpPr>
        <dsp:cNvPr id="0" name=""/>
        <dsp:cNvSpPr/>
      </dsp:nvSpPr>
      <dsp:spPr>
        <a:xfrm>
          <a:off x="72007" y="2279468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2080675"/>
                <a:satOff val="-2595"/>
                <a:lumOff val="610"/>
                <a:alphaOff val="0"/>
                <a:shade val="51000"/>
                <a:satMod val="130000"/>
              </a:schemeClr>
            </a:gs>
            <a:gs pos="80000">
              <a:schemeClr val="accent2">
                <a:hueOff val="2080675"/>
                <a:satOff val="-2595"/>
                <a:lumOff val="610"/>
                <a:alphaOff val="0"/>
                <a:shade val="93000"/>
                <a:satMod val="130000"/>
              </a:schemeClr>
            </a:gs>
            <a:gs pos="100000">
              <a:schemeClr val="accent2">
                <a:hueOff val="2080675"/>
                <a:satOff val="-2595"/>
                <a:lumOff val="61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уровень фактической обеспеченности бассейнами от федерального норматива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28%</a:t>
          </a:r>
        </a:p>
      </dsp:txBody>
      <dsp:txXfrm>
        <a:off x="72007" y="2279468"/>
        <a:ext cx="9217025" cy="488163"/>
      </dsp:txXfrm>
    </dsp:sp>
    <dsp:sp modelId="{38BA43ED-B08C-4318-B7A5-926B5971DFA3}">
      <dsp:nvSpPr>
        <dsp:cNvPr id="0" name=""/>
        <dsp:cNvSpPr/>
      </dsp:nvSpPr>
      <dsp:spPr>
        <a:xfrm>
          <a:off x="72007" y="2848992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2600844"/>
                <a:satOff val="-3244"/>
                <a:lumOff val="763"/>
                <a:alphaOff val="0"/>
                <a:shade val="51000"/>
                <a:satMod val="130000"/>
              </a:schemeClr>
            </a:gs>
            <a:gs pos="80000">
              <a:schemeClr val="accent2">
                <a:hueOff val="2600844"/>
                <a:satOff val="-3244"/>
                <a:lumOff val="763"/>
                <a:alphaOff val="0"/>
                <a:shade val="93000"/>
                <a:satMod val="130000"/>
              </a:schemeClr>
            </a:gs>
            <a:gs pos="100000">
              <a:schemeClr val="accent2">
                <a:hueOff val="2600844"/>
                <a:satOff val="-3244"/>
                <a:lumOff val="7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уровень обеспеченности спортивными залами от федерального норматива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42,7%</a:t>
          </a:r>
        </a:p>
      </dsp:txBody>
      <dsp:txXfrm>
        <a:off x="72007" y="2848992"/>
        <a:ext cx="9217025" cy="488163"/>
      </dsp:txXfrm>
    </dsp:sp>
    <dsp:sp modelId="{D0DF9957-8F48-4B48-9C7D-FF6A1F455E57}">
      <dsp:nvSpPr>
        <dsp:cNvPr id="0" name=""/>
        <dsp:cNvSpPr/>
      </dsp:nvSpPr>
      <dsp:spPr>
        <a:xfrm>
          <a:off x="72007" y="3418516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уровень фактической обеспеченности плоскостными сооружениями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– 60,8%</a:t>
          </a:r>
        </a:p>
      </dsp:txBody>
      <dsp:txXfrm>
        <a:off x="72007" y="3418516"/>
        <a:ext cx="9217025" cy="488163"/>
      </dsp:txXfrm>
    </dsp:sp>
    <dsp:sp modelId="{119E7154-D69A-4AE9-B85C-520C8AB4CF9B}">
      <dsp:nvSpPr>
        <dsp:cNvPr id="0" name=""/>
        <dsp:cNvSpPr/>
      </dsp:nvSpPr>
      <dsp:spPr>
        <a:xfrm>
          <a:off x="72007" y="3988040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3641181"/>
                <a:satOff val="-4541"/>
                <a:lumOff val="1068"/>
                <a:alphaOff val="0"/>
                <a:shade val="51000"/>
                <a:satMod val="130000"/>
              </a:schemeClr>
            </a:gs>
            <a:gs pos="80000">
              <a:schemeClr val="accent2">
                <a:hueOff val="3641181"/>
                <a:satOff val="-4541"/>
                <a:lumOff val="1068"/>
                <a:alphaOff val="0"/>
                <a:shade val="93000"/>
                <a:satMod val="130000"/>
              </a:schemeClr>
            </a:gs>
            <a:gs pos="100000">
              <a:schemeClr val="accent2">
                <a:hueOff val="3641181"/>
                <a:satOff val="-4541"/>
                <a:lumOff val="106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обеспеченность общедоступными библиотеками до нормативной потребности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– 25%</a:t>
          </a:r>
        </a:p>
      </dsp:txBody>
      <dsp:txXfrm>
        <a:off x="72007" y="3988040"/>
        <a:ext cx="9217025" cy="488163"/>
      </dsp:txXfrm>
    </dsp:sp>
    <dsp:sp modelId="{771EEF11-EF77-4350-B4C6-7F8E1D90054F}">
      <dsp:nvSpPr>
        <dsp:cNvPr id="0" name=""/>
        <dsp:cNvSpPr/>
      </dsp:nvSpPr>
      <dsp:spPr>
        <a:xfrm>
          <a:off x="72007" y="4557564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4161350"/>
                <a:satOff val="-5190"/>
                <a:lumOff val="1220"/>
                <a:alphaOff val="0"/>
                <a:shade val="51000"/>
                <a:satMod val="130000"/>
              </a:schemeClr>
            </a:gs>
            <a:gs pos="80000">
              <a:schemeClr val="accent2">
                <a:hueOff val="4161350"/>
                <a:satOff val="-5190"/>
                <a:lumOff val="1220"/>
                <a:alphaOff val="0"/>
                <a:shade val="93000"/>
                <a:satMod val="130000"/>
              </a:schemeClr>
            </a:gs>
            <a:gs pos="100000">
              <a:schemeClr val="accent2">
                <a:hueOff val="4161350"/>
                <a:satOff val="-5190"/>
                <a:lumOff val="12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обеспеченность детскими библиотеками до нормативной потребности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– 200%</a:t>
          </a:r>
          <a:endParaRPr lang="ru-RU" sz="16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72007" y="4557564"/>
        <a:ext cx="9217025" cy="488163"/>
      </dsp:txXfrm>
    </dsp:sp>
    <dsp:sp modelId="{167DAE77-0A5D-48C4-95CE-19451DC0FBE2}">
      <dsp:nvSpPr>
        <dsp:cNvPr id="0" name=""/>
        <dsp:cNvSpPr/>
      </dsp:nvSpPr>
      <dsp:spPr>
        <a:xfrm>
          <a:off x="72007" y="5127089"/>
          <a:ext cx="9217025" cy="488163"/>
        </a:xfrm>
        <a:prstGeom prst="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увеличение экспозиционных площадей здания музея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– на 71%</a:t>
          </a:r>
        </a:p>
      </dsp:txBody>
      <dsp:txXfrm>
        <a:off x="72007" y="5127089"/>
        <a:ext cx="9217025" cy="48816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D1B77F-2532-48BC-AB9D-391B44A40DCF}">
      <dsp:nvSpPr>
        <dsp:cNvPr id="0" name=""/>
        <dsp:cNvSpPr/>
      </dsp:nvSpPr>
      <dsp:spPr>
        <a:xfrm>
          <a:off x="1237" y="205784"/>
          <a:ext cx="1206696" cy="160465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Всего МБДОУ в Сарове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1237" y="205784"/>
        <a:ext cx="1206696" cy="1604655"/>
      </dsp:txXfrm>
    </dsp:sp>
    <dsp:sp modelId="{82061FC1-29D1-40EA-8E38-5D2C70D2B705}">
      <dsp:nvSpPr>
        <dsp:cNvPr id="0" name=""/>
        <dsp:cNvSpPr/>
      </dsp:nvSpPr>
      <dsp:spPr>
        <a:xfrm>
          <a:off x="0" y="1464825"/>
          <a:ext cx="1206696" cy="55139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23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0" y="1464825"/>
        <a:ext cx="1206696" cy="551398"/>
      </dsp:txXfrm>
    </dsp:sp>
    <dsp:sp modelId="{288C60B3-295E-4681-AB8D-884D59B9919D}">
      <dsp:nvSpPr>
        <dsp:cNvPr id="0" name=""/>
        <dsp:cNvSpPr/>
      </dsp:nvSpPr>
      <dsp:spPr>
        <a:xfrm>
          <a:off x="1376871" y="238092"/>
          <a:ext cx="1206696" cy="154003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1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Мощность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 (кол-во мест)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1376871" y="238092"/>
        <a:ext cx="1206696" cy="1540039"/>
      </dsp:txXfrm>
    </dsp:sp>
    <dsp:sp modelId="{2F7149D3-E852-43F0-B069-AF0C3F0024EE}">
      <dsp:nvSpPr>
        <dsp:cNvPr id="0" name=""/>
        <dsp:cNvSpPr/>
      </dsp:nvSpPr>
      <dsp:spPr>
        <a:xfrm>
          <a:off x="1368147" y="1464825"/>
          <a:ext cx="1206696" cy="55139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4800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1368147" y="1464825"/>
        <a:ext cx="1206696" cy="551398"/>
      </dsp:txXfrm>
    </dsp:sp>
    <dsp:sp modelId="{A61E8DEE-BA95-46BE-A5A7-430C6A921A11}">
      <dsp:nvSpPr>
        <dsp:cNvPr id="0" name=""/>
        <dsp:cNvSpPr/>
      </dsp:nvSpPr>
      <dsp:spPr>
        <a:xfrm>
          <a:off x="2752505" y="216024"/>
          <a:ext cx="1206696" cy="15841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Кол-во воспитанников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2752505" y="216024"/>
        <a:ext cx="1206696" cy="1584175"/>
      </dsp:txXfrm>
    </dsp:sp>
    <dsp:sp modelId="{C553C347-7CC4-438E-84BB-FE05E5603BE9}">
      <dsp:nvSpPr>
        <dsp:cNvPr id="0" name=""/>
        <dsp:cNvSpPr/>
      </dsp:nvSpPr>
      <dsp:spPr>
        <a:xfrm>
          <a:off x="2736299" y="1464799"/>
          <a:ext cx="1206696" cy="551424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rPr>
            <a:t>5200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 pitchFamily="18" charset="0"/>
          </a:endParaRPr>
        </a:p>
      </dsp:txBody>
      <dsp:txXfrm>
        <a:off x="2736299" y="1464799"/>
        <a:ext cx="1206696" cy="55142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6840A9-3459-4A58-A563-697C34309133}">
      <dsp:nvSpPr>
        <dsp:cNvPr id="0" name=""/>
        <dsp:cNvSpPr/>
      </dsp:nvSpPr>
      <dsp:spPr>
        <a:xfrm>
          <a:off x="0" y="72011"/>
          <a:ext cx="3374008" cy="1180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mbria" pitchFamily="18" charset="0"/>
            </a:rPr>
            <a:t>Отделения ФГБУЗ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ambria" pitchFamily="18" charset="0"/>
            </a:rPr>
            <a:t>КБ №50 ФМБА:</a:t>
          </a:r>
          <a:endParaRPr lang="ru-RU" sz="2000" b="1" kern="1200" dirty="0">
            <a:latin typeface="Cambria" pitchFamily="18" charset="0"/>
            <a:ea typeface="Times New Roman"/>
          </a:endParaRPr>
        </a:p>
      </dsp:txBody>
      <dsp:txXfrm>
        <a:off x="0" y="72011"/>
        <a:ext cx="3374008" cy="1180800"/>
      </dsp:txXfrm>
    </dsp:sp>
    <dsp:sp modelId="{FC589F13-56CB-4B74-952A-EBF16CDCEA47}">
      <dsp:nvSpPr>
        <dsp:cNvPr id="0" name=""/>
        <dsp:cNvSpPr/>
      </dsp:nvSpPr>
      <dsp:spPr>
        <a:xfrm>
          <a:off x="0" y="1219819"/>
          <a:ext cx="3374008" cy="4501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Cambria" pitchFamily="18" charset="0"/>
            </a:rPr>
            <a:t>Здание детского отделения и оториноларингологии</a:t>
          </a:r>
          <a:endParaRPr lang="ru-RU" sz="1300" b="1" kern="1200" dirty="0">
            <a:latin typeface="Cambria" pitchFamily="18" charset="0"/>
            <a:ea typeface="Times New Roman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 терапевтического корпуса</a:t>
          </a:r>
          <a:endParaRPr lang="ru-RU" sz="1300" b="1" kern="1200" dirty="0">
            <a:latin typeface="Cambria" pitchFamily="18" charset="0"/>
            <a:ea typeface="Times New Roman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неврологического и офтальмологического отделения 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роддома (сестринского ухода)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хирургического корпуса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психиатрического корпуса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психиатрического корпуса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туберкулезного отделения 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инфекционного отделения 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акушерского корпуса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станция «Скорая помощь»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Детской поликлиники.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Детской поликлиники.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Стоматологической поликлиники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амбулаторного отделения центра восстановительного лечения.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поликлиники №1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поликлиники №2</a:t>
          </a:r>
          <a:endParaRPr lang="ru-RU" sz="1300" b="0" i="0" u="none" kern="1200" dirty="0">
            <a:latin typeface="Cambria" pitchFamily="18" charset="0"/>
          </a:endParaRP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u="none" kern="1200" dirty="0" smtClean="0">
              <a:latin typeface="Cambria" pitchFamily="18" charset="0"/>
            </a:rPr>
            <a:t>Здание пристройки поликлиники №2</a:t>
          </a:r>
          <a:endParaRPr lang="ru-RU" sz="1300" b="0" i="0" u="none" kern="1200" dirty="0">
            <a:latin typeface="Cambria" pitchFamily="18" charset="0"/>
          </a:endParaRPr>
        </a:p>
      </dsp:txBody>
      <dsp:txXfrm>
        <a:off x="0" y="1219819"/>
        <a:ext cx="3374008" cy="45018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FD5D17-371F-4BD2-8991-99A2097916D4}">
      <dsp:nvSpPr>
        <dsp:cNvPr id="0" name=""/>
        <dsp:cNvSpPr/>
      </dsp:nvSpPr>
      <dsp:spPr>
        <a:xfrm>
          <a:off x="72021" y="0"/>
          <a:ext cx="1806900" cy="996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itchFamily="18" charset="0"/>
            </a:rPr>
            <a:t>30% </a:t>
          </a:r>
          <a:r>
            <a:rPr lang="ru-RU" sz="1600" b="1" kern="1200" dirty="0" smtClean="0">
              <a:latin typeface="Cambria" pitchFamily="18" charset="0"/>
            </a:rPr>
            <a:t>населения занимаются спортом</a:t>
          </a:r>
          <a:endParaRPr lang="ru-RU" sz="1800" b="1" kern="1200" dirty="0">
            <a:latin typeface="Cambria" pitchFamily="18" charset="0"/>
          </a:endParaRPr>
        </a:p>
      </dsp:txBody>
      <dsp:txXfrm>
        <a:off x="72021" y="0"/>
        <a:ext cx="1806900" cy="996582"/>
      </dsp:txXfrm>
    </dsp:sp>
    <dsp:sp modelId="{992BE1AD-8554-47D1-A651-1A9E40037E18}">
      <dsp:nvSpPr>
        <dsp:cNvPr id="0" name=""/>
        <dsp:cNvSpPr/>
      </dsp:nvSpPr>
      <dsp:spPr>
        <a:xfrm>
          <a:off x="1944198" y="0"/>
          <a:ext cx="1806900" cy="996582"/>
        </a:xfrm>
        <a:prstGeom prst="rect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itchFamily="18" charset="0"/>
            </a:rPr>
            <a:t>1100 </a:t>
          </a:r>
          <a:r>
            <a:rPr lang="ru-RU" sz="1600" b="1" kern="1200" dirty="0" smtClean="0">
              <a:latin typeface="Cambria" pitchFamily="18" charset="0"/>
            </a:rPr>
            <a:t>человек - дошкольники</a:t>
          </a:r>
          <a:endParaRPr lang="ru-RU" sz="1800" b="1" kern="1200" dirty="0">
            <a:latin typeface="Cambria" pitchFamily="18" charset="0"/>
          </a:endParaRPr>
        </a:p>
      </dsp:txBody>
      <dsp:txXfrm>
        <a:off x="1944198" y="0"/>
        <a:ext cx="1806900" cy="996582"/>
      </dsp:txXfrm>
    </dsp:sp>
    <dsp:sp modelId="{2C9A17A6-11AD-4725-8C89-4C0CC2623904}">
      <dsp:nvSpPr>
        <dsp:cNvPr id="0" name=""/>
        <dsp:cNvSpPr/>
      </dsp:nvSpPr>
      <dsp:spPr>
        <a:xfrm>
          <a:off x="3816469" y="0"/>
          <a:ext cx="1806900" cy="996582"/>
        </a:xfrm>
        <a:prstGeom prst="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itchFamily="18" charset="0"/>
            </a:rPr>
            <a:t>12800 – </a:t>
          </a:r>
          <a:r>
            <a:rPr lang="ru-RU" sz="1600" b="1" kern="1200" dirty="0" smtClean="0">
              <a:latin typeface="Cambria" pitchFamily="18" charset="0"/>
            </a:rPr>
            <a:t>школьники и студенты</a:t>
          </a:r>
          <a:endParaRPr lang="ru-RU" sz="1800" b="1" kern="1200" dirty="0">
            <a:latin typeface="Cambria" pitchFamily="18" charset="0"/>
          </a:endParaRPr>
        </a:p>
      </dsp:txBody>
      <dsp:txXfrm>
        <a:off x="3816469" y="0"/>
        <a:ext cx="1806900" cy="996582"/>
      </dsp:txXfrm>
    </dsp:sp>
    <dsp:sp modelId="{D910DCE3-705D-4AAF-9AC4-10AE8A627C4B}">
      <dsp:nvSpPr>
        <dsp:cNvPr id="0" name=""/>
        <dsp:cNvSpPr/>
      </dsp:nvSpPr>
      <dsp:spPr>
        <a:xfrm>
          <a:off x="5694070" y="0"/>
          <a:ext cx="1806900" cy="996582"/>
        </a:xfrm>
        <a:prstGeom prst="rec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itchFamily="18" charset="0"/>
            </a:rPr>
            <a:t>9700 – </a:t>
          </a:r>
          <a:r>
            <a:rPr lang="ru-RU" sz="1600" b="1" kern="1200" dirty="0" smtClean="0">
              <a:latin typeface="Cambria" pitchFamily="18" charset="0"/>
            </a:rPr>
            <a:t>работающее население</a:t>
          </a:r>
          <a:endParaRPr lang="ru-RU" sz="1800" b="1" kern="1200" dirty="0">
            <a:latin typeface="Cambria" pitchFamily="18" charset="0"/>
          </a:endParaRPr>
        </a:p>
      </dsp:txBody>
      <dsp:txXfrm>
        <a:off x="5694070" y="0"/>
        <a:ext cx="1806900" cy="996582"/>
      </dsp:txXfrm>
    </dsp:sp>
    <dsp:sp modelId="{1F04DB53-3A59-42A1-9E83-51F7ECAFE93A}">
      <dsp:nvSpPr>
        <dsp:cNvPr id="0" name=""/>
        <dsp:cNvSpPr/>
      </dsp:nvSpPr>
      <dsp:spPr>
        <a:xfrm>
          <a:off x="7568134" y="0"/>
          <a:ext cx="1806900" cy="996582"/>
        </a:xfrm>
        <a:prstGeom prst="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itchFamily="18" charset="0"/>
            </a:rPr>
            <a:t>4900 – </a:t>
          </a:r>
          <a:r>
            <a:rPr lang="ru-RU" sz="1600" b="1" kern="1200" dirty="0" smtClean="0">
              <a:latin typeface="Cambria" pitchFamily="18" charset="0"/>
            </a:rPr>
            <a:t>члены спортивных федераций</a:t>
          </a:r>
          <a:endParaRPr lang="ru-RU" sz="1800" b="1" kern="1200" dirty="0">
            <a:latin typeface="Cambria" pitchFamily="18" charset="0"/>
          </a:endParaRPr>
        </a:p>
      </dsp:txBody>
      <dsp:txXfrm>
        <a:off x="7568134" y="0"/>
        <a:ext cx="1806900" cy="99658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D931CC-D8E6-45C3-967A-B874DDC1750A}">
      <dsp:nvSpPr>
        <dsp:cNvPr id="0" name=""/>
        <dsp:cNvSpPr/>
      </dsp:nvSpPr>
      <dsp:spPr>
        <a:xfrm>
          <a:off x="0" y="117770"/>
          <a:ext cx="9289031" cy="19812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A0A3346-6642-461F-9187-AF57CD8E6D66}">
      <dsp:nvSpPr>
        <dsp:cNvPr id="0" name=""/>
        <dsp:cNvSpPr/>
      </dsp:nvSpPr>
      <dsp:spPr>
        <a:xfrm>
          <a:off x="278670" y="353311"/>
          <a:ext cx="2728653" cy="198941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3BF0517-FCF4-4260-B9E0-4F4285FAE991}">
      <dsp:nvSpPr>
        <dsp:cNvPr id="0" name=""/>
        <dsp:cNvSpPr/>
      </dsp:nvSpPr>
      <dsp:spPr>
        <a:xfrm rot="10800000">
          <a:off x="288030" y="2376272"/>
          <a:ext cx="2728653" cy="1471089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ГБУ НО «Центр социального обслуживания граждан пожилого возраста и инвалидов г. Сарова»</a:t>
          </a:r>
          <a:endParaRPr lang="ru-RU" sz="1600" b="1" kern="1200" dirty="0">
            <a:latin typeface="Cambria" pitchFamily="18" charset="0"/>
          </a:endParaRPr>
        </a:p>
      </dsp:txBody>
      <dsp:txXfrm rot="10800000">
        <a:off x="288030" y="2376272"/>
        <a:ext cx="2728653" cy="1471089"/>
      </dsp:txXfrm>
    </dsp:sp>
    <dsp:sp modelId="{3A11CFC8-8BC5-4F34-B73B-A165683A228B}">
      <dsp:nvSpPr>
        <dsp:cNvPr id="0" name=""/>
        <dsp:cNvSpPr/>
      </dsp:nvSpPr>
      <dsp:spPr>
        <a:xfrm>
          <a:off x="3280189" y="353311"/>
          <a:ext cx="2728653" cy="198941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BE641BB-A2FA-49D3-90D5-02E2346F22D7}">
      <dsp:nvSpPr>
        <dsp:cNvPr id="0" name=""/>
        <dsp:cNvSpPr/>
      </dsp:nvSpPr>
      <dsp:spPr>
        <a:xfrm rot="10800000">
          <a:off x="3289548" y="2376272"/>
          <a:ext cx="2728653" cy="1471089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ГБУ НО «Центр социальной помощи семье и детям города Сарова»</a:t>
          </a:r>
          <a:endParaRPr lang="ru-RU" sz="1600" b="1" kern="1200" dirty="0">
            <a:latin typeface="Cambria" pitchFamily="18" charset="0"/>
          </a:endParaRPr>
        </a:p>
      </dsp:txBody>
      <dsp:txXfrm rot="10800000">
        <a:off x="3289548" y="2376272"/>
        <a:ext cx="2728653" cy="1471089"/>
      </dsp:txXfrm>
    </dsp:sp>
    <dsp:sp modelId="{153DDB0D-274B-4633-96BE-7A066AD7B16A}">
      <dsp:nvSpPr>
        <dsp:cNvPr id="0" name=""/>
        <dsp:cNvSpPr/>
      </dsp:nvSpPr>
      <dsp:spPr>
        <a:xfrm>
          <a:off x="6281707" y="353311"/>
          <a:ext cx="2728653" cy="198941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9CA2BE1-2035-4D02-98F9-D94AA86DBCD7}">
      <dsp:nvSpPr>
        <dsp:cNvPr id="0" name=""/>
        <dsp:cNvSpPr/>
      </dsp:nvSpPr>
      <dsp:spPr>
        <a:xfrm rot="10800000">
          <a:off x="6291067" y="2376272"/>
          <a:ext cx="2728653" cy="1471089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mbria" pitchFamily="18" charset="0"/>
            </a:rPr>
            <a:t>Управление социальной защиты населения города Сарова</a:t>
          </a:r>
          <a:endParaRPr lang="ru-RU" sz="1600" b="1" kern="1200" dirty="0">
            <a:latin typeface="Cambria" pitchFamily="18" charset="0"/>
          </a:endParaRPr>
        </a:p>
      </dsp:txBody>
      <dsp:txXfrm rot="10800000">
        <a:off x="6291067" y="2376272"/>
        <a:ext cx="2728653" cy="147108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9F8575-C3EB-4196-8CA1-E058AF4EE88F}">
      <dsp:nvSpPr>
        <dsp:cNvPr id="0" name=""/>
        <dsp:cNvSpPr/>
      </dsp:nvSpPr>
      <dsp:spPr>
        <a:xfrm>
          <a:off x="16918" y="646"/>
          <a:ext cx="2281540" cy="241619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качества оказываемых услуг организациями города Сарова в области образования, культуры, физической культуры и массового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спорта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918" y="646"/>
        <a:ext cx="2281540" cy="2416191"/>
      </dsp:txXfrm>
    </dsp:sp>
    <dsp:sp modelId="{EC04AE43-0C01-40A3-AEDB-DF33D41DBBE6}">
      <dsp:nvSpPr>
        <dsp:cNvPr id="0" name=""/>
        <dsp:cNvSpPr/>
      </dsp:nvSpPr>
      <dsp:spPr>
        <a:xfrm>
          <a:off x="2505341" y="646"/>
          <a:ext cx="2281540" cy="241619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эффективности функционирования действующей социальной инфраструктуры города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Сарова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05341" y="646"/>
        <a:ext cx="2281540" cy="2416191"/>
      </dsp:txXfrm>
    </dsp:sp>
    <dsp:sp modelId="{98AA048F-481A-4C78-AFF2-5DC8A0ED8F9B}">
      <dsp:nvSpPr>
        <dsp:cNvPr id="0" name=""/>
        <dsp:cNvSpPr/>
      </dsp:nvSpPr>
      <dsp:spPr>
        <a:xfrm>
          <a:off x="16918" y="2623721"/>
          <a:ext cx="2281540" cy="241619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объектами социальной инфраструктуры вновь построенных микрорайонов города Сарова с целью повышения их доступности для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населения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918" y="2623721"/>
        <a:ext cx="2281540" cy="2416191"/>
      </dsp:txXfrm>
    </dsp:sp>
    <dsp:sp modelId="{F4F391D7-58D5-46CF-9444-3169F5854F3C}">
      <dsp:nvSpPr>
        <dsp:cNvPr id="0" name=""/>
        <dsp:cNvSpPr/>
      </dsp:nvSpPr>
      <dsp:spPr>
        <a:xfrm>
          <a:off x="2505341" y="2623721"/>
          <a:ext cx="2281540" cy="241619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Обеспечение доступности объектов социальной инфраструктуры города Сарова для населения в соответствии с нормативами градостроительного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проектирования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05341" y="2623721"/>
        <a:ext cx="2281540" cy="2416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E2E67-DC67-49A4-81C5-C7BA49D287C2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7477A-45E0-4807-897C-7A67E01A9E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7477A-45E0-4807-897C-7A67E01A9E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D9424-7673-4C85-AB0A-637398860B50}" type="datetimeFigureOut">
              <a:rPr lang="ru-RU" smtClean="0"/>
              <a:pPr/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E64DD-D1C2-44EA-9120-91A7C2F38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microsoft.com/office/2007/relationships/diagramDrawing" Target="../diagrams/drawing3.xml"/><Relationship Id="rId4" Type="http://schemas.openxmlformats.org/officeDocument/2006/relationships/image" Target="../media/image2.jpeg"/><Relationship Id="rId9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4.xml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11" Type="http://schemas.openxmlformats.org/officeDocument/2006/relationships/image" Target="../media/image9.jpeg"/><Relationship Id="rId5" Type="http://schemas.openxmlformats.org/officeDocument/2006/relationships/diagramData" Target="../diagrams/data4.xml"/><Relationship Id="rId15" Type="http://schemas.microsoft.com/office/2007/relationships/diagramDrawing" Target="../diagrams/drawing4.xml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microsoft.com/office/2007/relationships/diagramDrawing" Target="../diagrams/drawing5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5.xml"/><Relationship Id="rId12" Type="http://schemas.openxmlformats.org/officeDocument/2006/relationships/chart" Target="../charts/chart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15.jpeg"/><Relationship Id="rId5" Type="http://schemas.openxmlformats.org/officeDocument/2006/relationships/diagramData" Target="../diagrams/data5.xml"/><Relationship Id="rId10" Type="http://schemas.openxmlformats.org/officeDocument/2006/relationships/image" Target="../media/image14.jpeg"/><Relationship Id="rId4" Type="http://schemas.openxmlformats.org/officeDocument/2006/relationships/image" Target="../media/image2.jpeg"/><Relationship Id="rId9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.jpeg"/><Relationship Id="rId9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.jpeg"/><Relationship Id="rId9" Type="http://schemas.microsoft.com/office/2007/relationships/diagramDrawing" Target="../diagrams/drawing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2.jpeg"/><Relationship Id="rId9" Type="http://schemas.microsoft.com/office/2007/relationships/diagramDrawing" Target="../diagrams/drawing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e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60512" y="1412776"/>
            <a:ext cx="8715436" cy="4320480"/>
          </a:xfrm>
          <a:prstGeom prst="rect">
            <a:avLst/>
          </a:prstGeom>
        </p:spPr>
        <p:txBody>
          <a:bodyPr vert="horz" lIns="107287" tIns="53643" rIns="107287" bIns="53643" rtlCol="0" anchor="ctr">
            <a:noAutofit/>
          </a:bodyPr>
          <a:lstStyle/>
          <a:p>
            <a:pPr algn="ctr"/>
            <a:r>
              <a:rPr lang="ru-RU" sz="4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программа комплексного развития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algn="ctr"/>
            <a:r>
              <a:rPr lang="ru-RU" sz="4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социальной инфраструктуры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algn="ctr"/>
            <a:r>
              <a:rPr lang="ru-RU" sz="4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городского ОКРУГА </a:t>
            </a:r>
          </a:p>
          <a:p>
            <a:pPr algn="ctr"/>
            <a:r>
              <a:rPr lang="ru-RU" sz="4000" b="1" cap="al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ГОРОДа</a:t>
            </a:r>
            <a:r>
              <a:rPr lang="ru-RU" sz="4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4000" b="1" cap="al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САРОВа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algn="ctr"/>
            <a:r>
              <a:rPr lang="ru-RU" sz="4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НИЖЕГОРОДСКОЙ ОБЛАСТИ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algn="ctr"/>
            <a:r>
              <a:rPr lang="ru-RU" sz="40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 период 2017-2025 </a:t>
            </a:r>
            <a:r>
              <a:rPr lang="ru-RU" sz="4000" b="1" cap="al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Гг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Общее образование. Мероприятия Программы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44488" y="1052737"/>
          <a:ext cx="9217024" cy="556166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022914"/>
                <a:gridCol w="1566790"/>
                <a:gridCol w="1077236"/>
                <a:gridCol w="1475204"/>
                <a:gridCol w="2074880"/>
              </a:tblGrid>
              <a:tr h="6099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Местоположение объекта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Плановый срок реализации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Параметры объекта (мощность </a:t>
                      </a:r>
                      <a:br>
                        <a:rPr lang="ru-RU" sz="1200" dirty="0">
                          <a:latin typeface="Cambria" pitchFamily="18" charset="0"/>
                        </a:rPr>
                      </a:br>
                      <a:r>
                        <a:rPr lang="ru-RU" sz="1200" dirty="0">
                          <a:latin typeface="Cambria" pitchFamily="18" charset="0"/>
                        </a:rPr>
                        <a:t>объекта)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Ответственный исполнитель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203317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83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Строительство спортивной площадки МБОУ Школы № 17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г.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Саров</a:t>
                      </a:r>
                      <a:r>
                        <a:rPr lang="ru-RU" sz="1200" dirty="0">
                          <a:latin typeface="Cambria" pitchFamily="18" charset="0"/>
                        </a:rPr>
                        <a:t>, </a:t>
                      </a:r>
                      <a:br>
                        <a:rPr lang="ru-RU" sz="1200" dirty="0">
                          <a:latin typeface="Cambria" pitchFamily="18" charset="0"/>
                        </a:rPr>
                      </a:br>
                      <a:r>
                        <a:rPr lang="ru-RU" sz="1200" dirty="0">
                          <a:latin typeface="Cambria" pitchFamily="18" charset="0"/>
                        </a:rPr>
                        <a:t>ул. Зернова, д.58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2018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1 200 кв.м.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Департамент образования Администрации города Сарова </a:t>
                      </a:r>
                    </a:p>
                  </a:txBody>
                  <a:tcPr marL="41056" marR="41056" marT="0" marB="0" anchor="ctr"/>
                </a:tc>
              </a:tr>
              <a:tr h="6883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Строительство здания средней школы </a:t>
                      </a:r>
                      <a:r>
                        <a:rPr lang="ru-RU" sz="1200" dirty="0" smtClean="0">
                          <a:latin typeface="Cambria" pitchFamily="18" charset="0"/>
                        </a:rPr>
                        <a:t>  № </a:t>
                      </a:r>
                      <a:r>
                        <a:rPr lang="ru-RU" sz="1200" dirty="0">
                          <a:latin typeface="Cambria" pitchFamily="18" charset="0"/>
                        </a:rPr>
                        <a:t>11 по ул.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Зорге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г.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Саров</a:t>
                      </a:r>
                      <a:r>
                        <a:rPr lang="ru-RU" sz="1200" dirty="0">
                          <a:latin typeface="Cambria" pitchFamily="18" charset="0"/>
                        </a:rPr>
                        <a:t>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ул.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Зорге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2018-2019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600 мест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</a:endParaRPr>
                    </a:p>
                  </a:txBody>
                  <a:tcPr marL="41056" marR="41056" marT="0" marB="0" anchor="ctr"/>
                </a:tc>
              </a:tr>
              <a:tr h="582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Строительство школы в МКР № 15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г. Саров,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МКР 15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2020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 600 мест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4066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Строительство школы на присоединяемой территории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г. Саров,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северный район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2025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600 мест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203317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Реконструкция</a:t>
                      </a:r>
                      <a:endParaRPr lang="ru-RU" sz="12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Реконструкция стадиона  МБОУ Школы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№ 16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г.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Саров</a:t>
                      </a:r>
                      <a:r>
                        <a:rPr lang="ru-RU" sz="1200" dirty="0">
                          <a:latin typeface="Cambria" pitchFamily="18" charset="0"/>
                        </a:rPr>
                        <a:t>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ул. Герцена д.5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2017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14 000 кв.м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Департамент образования Администрации города Сарова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540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Реконструкция стадиона  МБОУ Школы № 7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г. Саров,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ул. Шверника д.40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2019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14 000 кв.м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540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Реконструкция стадиона, трибун и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подтрибунных</a:t>
                      </a:r>
                      <a:r>
                        <a:rPr lang="ru-RU" sz="1200" dirty="0">
                          <a:latin typeface="Cambria" pitchFamily="18" charset="0"/>
                        </a:rPr>
                        <a:t> помещений  МБОУ Школы № 13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г. Саров, </a:t>
                      </a:r>
                      <a:br>
                        <a:rPr lang="ru-RU" sz="1200">
                          <a:latin typeface="Cambria" pitchFamily="18" charset="0"/>
                        </a:rPr>
                      </a:br>
                      <a:r>
                        <a:rPr lang="ru-RU" sz="1200">
                          <a:latin typeface="Cambria" pitchFamily="18" charset="0"/>
                        </a:rPr>
                        <a:t>ул. Гоголя, 12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2021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14 000 кв.м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550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Реконструкция стадиона  МБОУ Школы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№ 12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г. Саров,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ул. Казамазова д.5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2020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16 000 кв.м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Строительство школы на присоединяемой территории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(2025 год)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4034" name="Picture 2" descr="http://xn--80ae9ahd.xn--p1ai/uploads/images/News/2016/golubev/sever.jpg"/>
          <p:cNvPicPr>
            <a:picLocks noChangeAspect="1" noChangeArrowheads="1"/>
          </p:cNvPicPr>
          <p:nvPr/>
        </p:nvPicPr>
        <p:blipFill>
          <a:blip r:embed="rId5" cstate="print"/>
          <a:srcRect b="12142"/>
          <a:stretch>
            <a:fillRect/>
          </a:stretch>
        </p:blipFill>
        <p:spPr bwMode="auto">
          <a:xfrm>
            <a:off x="560512" y="1196752"/>
            <a:ext cx="4032448" cy="28129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4036" name="Picture 4" descr="http://xn--80ae9ahd.xn--p1ai/uploads/images/post/2622591538441540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5008" y="1196752"/>
            <a:ext cx="4380929" cy="28037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52406" y="4500570"/>
            <a:ext cx="9001000" cy="1500198"/>
          </a:xfrm>
          <a:prstGeom prst="rect">
            <a:avLst/>
          </a:prstGeom>
          <a:solidFill>
            <a:srgbClr val="42A85D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Выполнение ПИР и разработка ПСД запланированы на 2024 год, строительство школы  - на 2025 год. Ориентировочная стоимость строительства школы в ценах текущего года составляет  600 млн. руб.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Дошкольное образование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6496" y="5445224"/>
            <a:ext cx="9001000" cy="1268760"/>
          </a:xfrm>
          <a:prstGeom prst="rect">
            <a:avLst/>
          </a:prstGeom>
          <a:solidFill>
            <a:srgbClr val="42A85D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b="1" dirty="0" smtClean="0">
                <a:solidFill>
                  <a:srgbClr val="FFFFFF"/>
                </a:solidFill>
                <a:latin typeface="Cambria" pitchFamily="18" charset="0"/>
              </a:rPr>
              <a:t>За период с 2010 по 2016 годы в городе Сарове произошло увеличение очереди в детские дошкольные учреждения в результате увеличения рождаемости (на 14,8% за 6 лет) и переезда на постоянное место жительство семей, имеющих детей дошкольного возраста</a:t>
            </a:r>
            <a:endParaRPr lang="ru-RU" sz="1800" b="1" dirty="0">
              <a:solidFill>
                <a:srgbClr val="FFFFFF"/>
              </a:solidFill>
              <a:latin typeface="Cambria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16496" y="3861048"/>
          <a:ext cx="9000999" cy="146304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088232"/>
                <a:gridCol w="1473276"/>
                <a:gridCol w="1616902"/>
                <a:gridCol w="1634908"/>
                <a:gridCol w="2187681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		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2014 год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2015 год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2016 год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на 2017 год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Число детей в городе 1-7 лет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6398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6724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6918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7140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Число детей в МДОО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4714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4902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5164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5363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Количество мест  в МДОО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4515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4585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4790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4815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Количество групп в МДОО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244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247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250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257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Очередность, чел.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1344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1466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1539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1500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416496" y="1484784"/>
          <a:ext cx="396044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4520952" y="980728"/>
          <a:ext cx="511256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Дошкольное образование. Новые детские сады.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6496" y="5158356"/>
            <a:ext cx="9001000" cy="1556792"/>
          </a:xfrm>
          <a:prstGeom prst="rect">
            <a:avLst/>
          </a:prstGeom>
          <a:solidFill>
            <a:srgbClr val="42A85D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b="1" dirty="0" smtClean="0">
                <a:solidFill>
                  <a:srgbClr val="FFFFFF"/>
                </a:solidFill>
                <a:latin typeface="Cambria" pitchFamily="18" charset="0"/>
              </a:rPr>
              <a:t> В городе во всех застраиваемых микрорайонах строились новые детские сады, благодаря чему все желающие посещать МДОУ организованы.</a:t>
            </a:r>
            <a:endParaRPr lang="ru-RU" sz="1800" b="1" dirty="0">
              <a:solidFill>
                <a:srgbClr val="FFFFFF"/>
              </a:solidFill>
              <a:latin typeface="Cambria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16496" y="1124745"/>
          <a:ext cx="9001000" cy="141067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031364"/>
                <a:gridCol w="3362264"/>
                <a:gridCol w="2428892"/>
                <a:gridCol w="2178480"/>
              </a:tblGrid>
              <a:tr h="661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 pitchFamily="18" charset="0"/>
                        </a:rPr>
                        <a:t>Год</a:t>
                      </a:r>
                      <a:endParaRPr lang="ru-RU" sz="14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 pitchFamily="18" charset="0"/>
                        </a:rPr>
                        <a:t>Наименование МДОО</a:t>
                      </a:r>
                      <a:endParaRPr lang="ru-RU" sz="14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 pitchFamily="18" charset="0"/>
                        </a:rPr>
                        <a:t>Адрес</a:t>
                      </a:r>
                      <a:endParaRPr lang="ru-RU" sz="14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mbria" pitchFamily="18" charset="0"/>
                        </a:rPr>
                        <a:t>Мощность, количество </a:t>
                      </a:r>
                      <a:r>
                        <a:rPr lang="ru-RU" sz="1400" b="1" dirty="0" smtClean="0">
                          <a:latin typeface="Cambria" pitchFamily="18" charset="0"/>
                        </a:rPr>
                        <a:t>групп/мест</a:t>
                      </a:r>
                      <a:endParaRPr lang="ru-RU" sz="14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49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2006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МБДОУ «Детский сад № 15»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Ул.Московская д.35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10/ 213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  <a:tr h="249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2009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МБДОУ «Детский сад № 4»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Ул.Московская д.26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8/ 174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  <a:tr h="249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2016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МБДОУ «Детский сад № 8»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Ул.Курчатова д.10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8/ 180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pic>
        <p:nvPicPr>
          <p:cNvPr id="50178" name="Picture 2" descr="http://xn--80ae9ahd.xn--p1ai/uploads/images/post/209827036196457196.jpg"/>
          <p:cNvPicPr>
            <a:picLocks noChangeAspect="1" noChangeArrowheads="1"/>
          </p:cNvPicPr>
          <p:nvPr/>
        </p:nvPicPr>
        <p:blipFill>
          <a:blip r:embed="rId5" cstate="print"/>
          <a:srcRect b="32258"/>
          <a:stretch>
            <a:fillRect/>
          </a:stretch>
        </p:blipFill>
        <p:spPr bwMode="auto">
          <a:xfrm>
            <a:off x="4953000" y="2780928"/>
            <a:ext cx="4251901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0180" name="Picture 4" descr="http://sarov.info/data/image/BadBlock/2016/1227-sadi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0512" y="2780928"/>
            <a:ext cx="3834743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Дошкольное образование.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Мероприятия программы.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16496" y="1124744"/>
          <a:ext cx="8928991" cy="518458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928448"/>
                <a:gridCol w="1517827"/>
                <a:gridCol w="1043572"/>
                <a:gridCol w="1429104"/>
                <a:gridCol w="2010040"/>
              </a:tblGrid>
              <a:tr h="9426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Местоположение объекта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Плановый срок реализации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Параметры объекта (мощность </a:t>
                      </a:r>
                      <a:br>
                        <a:rPr lang="ru-RU" sz="1200" dirty="0">
                          <a:latin typeface="Cambria" pitchFamily="18" charset="0"/>
                        </a:rPr>
                      </a:br>
                      <a:r>
                        <a:rPr lang="ru-RU" sz="1200" dirty="0">
                          <a:latin typeface="Cambria" pitchFamily="18" charset="0"/>
                        </a:rPr>
                        <a:t>объекта)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Ответственный исполнитель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235663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Строительство 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6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Строительство здания детского сада на 240 мест в микрорайоне 21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г.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Саров</a:t>
                      </a:r>
                      <a:r>
                        <a:rPr lang="ru-RU" sz="1200" dirty="0">
                          <a:latin typeface="Cambria" pitchFamily="18" charset="0"/>
                        </a:rPr>
                        <a:t>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МКР 21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2020-2021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 240 мест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Департамент образования Администрации города </a:t>
                      </a:r>
                      <a:r>
                        <a:rPr lang="ru-RU" sz="1200" dirty="0" smtClean="0">
                          <a:latin typeface="Cambria" pitchFamily="18" charset="0"/>
                        </a:rPr>
                        <a:t>Сарова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706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Строительство здания детского сада на 180-200 мест в микрорайоне 22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г. Саров,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МКР 22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2022-2023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200 мест 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706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Строительство здания детского сада на 180-200 мест на присоединяемой территории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г. Саров,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северный район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2025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200 мест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235663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Реконструкция 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69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Реконструкция тепловых узлов в зданиях детских садов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г. Саров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2017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18 зданий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Департамент </a:t>
                      </a:r>
                      <a:r>
                        <a:rPr lang="ru-RU" sz="1200" dirty="0">
                          <a:latin typeface="Cambria" pitchFamily="18" charset="0"/>
                        </a:rPr>
                        <a:t>образования Администрации города Сарова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942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Реконструкция плавательных бассейнов  в детских садах №№ 1,16,35/1, 35/2, 41</a:t>
                      </a:r>
                      <a:r>
                        <a:rPr lang="ru-RU" sz="1200" dirty="0" smtClean="0">
                          <a:latin typeface="Cambria" pitchFamily="18" charset="0"/>
                        </a:rPr>
                        <a:t>, 42</a:t>
                      </a:r>
                      <a:r>
                        <a:rPr lang="ru-RU" sz="1200" dirty="0">
                          <a:latin typeface="Cambria" pitchFamily="18" charset="0"/>
                        </a:rPr>
                        <a:t>, 45, 47 (установка приборов для обеззараживания воды)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г. 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Саров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2018-2020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8 чаш по 35 кв.м.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Дополнительное образование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16496" y="1052734"/>
          <a:ext cx="9217024" cy="5366759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16467"/>
                <a:gridCol w="5946054"/>
                <a:gridCol w="2654503"/>
              </a:tblGrid>
              <a:tr h="661754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 </a:t>
                      </a:r>
                      <a:r>
                        <a:rPr lang="en-US" sz="1200" dirty="0">
                          <a:latin typeface="Cambria" pitchFamily="18" charset="0"/>
                        </a:rPr>
                        <a:t>N/n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Наименование дополнительного образования детей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Количество детей, от 5 до 18 лет, получивших дополнительное образование за </a:t>
                      </a:r>
                      <a:r>
                        <a:rPr lang="ru-RU" sz="1200" dirty="0" smtClean="0">
                          <a:latin typeface="Cambria" pitchFamily="18" charset="0"/>
                        </a:rPr>
                        <a:t>2016 </a:t>
                      </a:r>
                      <a:r>
                        <a:rPr lang="ru-RU" sz="1200" dirty="0">
                          <a:latin typeface="Cambria" pitchFamily="18" charset="0"/>
                        </a:rPr>
                        <a:t>год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308165">
                <a:tc gridSpan="3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en-US" sz="1200" dirty="0">
                          <a:latin typeface="Cambria" pitchFamily="18" charset="0"/>
                        </a:rPr>
                        <a:t>I</a:t>
                      </a:r>
                      <a:r>
                        <a:rPr lang="ru-RU" sz="1200" dirty="0">
                          <a:latin typeface="Cambria" pitchFamily="18" charset="0"/>
                        </a:rPr>
                        <a:t>. Организации, подведомственные департаменту образования Администрации города Сарова: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16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1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МОУ ДОД «Станция юных натуралистов» города Сарова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903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20544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МОУ ДОД «Дворец детского (юношеского) творчества»  города Сарова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1818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20544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3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МБУ ДО «Станция юных техников» города Сарова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956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308165">
                <a:tc gridSpan="3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en-US" sz="1200" dirty="0">
                          <a:latin typeface="Cambria" pitchFamily="18" charset="0"/>
                        </a:rPr>
                        <a:t>II</a:t>
                      </a:r>
                      <a:r>
                        <a:rPr lang="ru-RU" sz="1200" dirty="0">
                          <a:latin typeface="Cambria" pitchFamily="18" charset="0"/>
                        </a:rPr>
                        <a:t>.  Организации, подведомственные департаменту культуры и искусства Администрации города Сарова: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16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1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МБУ ДО «Детская школа искусств» 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684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20544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МБУ ДО «Детская школа искусств №2» города Сарова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472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20544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3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МБУ ДО «Детская художественная школа» города Сарова 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351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20544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4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МБУ ДО  «Детская музыкальная школа      им. М.А. Балакирева» города Сарова 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653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308165">
                <a:tc gridSpan="3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en-US" sz="1200" dirty="0">
                          <a:latin typeface="Cambria" pitchFamily="18" charset="0"/>
                        </a:rPr>
                        <a:t>III</a:t>
                      </a:r>
                      <a:r>
                        <a:rPr lang="ru-RU" sz="1200" dirty="0">
                          <a:latin typeface="Cambria" pitchFamily="18" charset="0"/>
                        </a:rPr>
                        <a:t>.  Организаций, подведомственных департаменту молодежи и спорта Администрации города Сарова: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00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1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u="none" strike="noStrike" dirty="0">
                          <a:latin typeface="Cambria" pitchFamily="18" charset="0"/>
                        </a:rPr>
                        <a:t>Молодежный центр</a:t>
                      </a:r>
                      <a:r>
                        <a:rPr lang="ru-RU" sz="1200" dirty="0">
                          <a:latin typeface="Cambria" pitchFamily="18" charset="0"/>
                        </a:rPr>
                        <a:t>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501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16800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u="none" strike="noStrike" dirty="0">
                          <a:latin typeface="Cambria" pitchFamily="18" charset="0"/>
                        </a:rPr>
                        <a:t>МБУ ДО «ОЦЦ «Березка»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163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16800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3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ДЮСШ «Саров»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244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16800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4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u="none" strike="noStrike" dirty="0">
                          <a:latin typeface="Cambria" pitchFamily="18" charset="0"/>
                        </a:rPr>
                        <a:t>ДЮСШ</a:t>
                      </a:r>
                      <a:r>
                        <a:rPr lang="ru-RU" sz="1200" dirty="0">
                          <a:latin typeface="Cambria" pitchFamily="18" charset="0"/>
                        </a:rPr>
                        <a:t> «Икар» 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2011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16800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Центр внешкольной работы 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1352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16800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6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МБУ ДО «СДЮСШОР «Атом»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140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308165">
                <a:tc gridSpan="3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en-US" sz="1200" dirty="0">
                          <a:latin typeface="Cambria" pitchFamily="18" charset="0"/>
                        </a:rPr>
                        <a:t>IV</a:t>
                      </a:r>
                      <a:r>
                        <a:rPr lang="ru-RU" sz="1200" dirty="0">
                          <a:latin typeface="Cambria" pitchFamily="18" charset="0"/>
                        </a:rPr>
                        <a:t>. Частные организации, осуществляющие лицензированное дополнительное образование детей: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00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1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Негосударственная школа «Саров»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90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  <a:tr h="51360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>
                          <a:latin typeface="Cambria" pitchFamily="18" charset="0"/>
                        </a:rPr>
                        <a:t>Частное образовательное учреждение дополнительного образования детей</a:t>
                      </a:r>
                      <a:br>
                        <a:rPr lang="ru-RU" sz="1200">
                          <a:latin typeface="Cambria" pitchFamily="18" charset="0"/>
                        </a:rPr>
                      </a:br>
                      <a:r>
                        <a:rPr lang="ru-RU" sz="1200">
                          <a:latin typeface="Cambria" pitchFamily="18" charset="0"/>
                        </a:rPr>
                        <a:t>«Школа информатики и прикладной математики с углубленным изучением английского языка «ВЕКТОР++»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200" dirty="0">
                          <a:latin typeface="Cambria" pitchFamily="18" charset="0"/>
                        </a:rPr>
                        <a:t>282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1448" marR="31448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Здравоохранение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00472" y="980728"/>
          <a:ext cx="3374008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4274" name="Picture 2" descr="http://xn--80ae9ahd.xn--p1ai/uploads/images/post/27886019994620009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28865" y="980728"/>
            <a:ext cx="2808312" cy="1872207"/>
          </a:xfrm>
          <a:prstGeom prst="rect">
            <a:avLst/>
          </a:prstGeom>
          <a:noFill/>
        </p:spPr>
      </p:pic>
      <p:pic>
        <p:nvPicPr>
          <p:cNvPr id="54276" name="Picture 4" descr="http://img.gipernn.ru/04e/7e1/04e7e1add139ac0ac4e5a276c57fe0df9dd22e0a477bb0b09e24a1bb38992dab11aff3733311e20c9cb5c61d6697767571489ecf0d590f20e96c3ea82cbc00ca/024a647d7ccb2b4dbe246bc04fff3baa88c02222f439e2d446ee1fb2ecdb9ea3/2-komnatnaya-kvartira-zernova-ulica-dom-68-gorod-sarov-mebel-v-komnatah-foto18.jpg"/>
          <p:cNvPicPr>
            <a:picLocks noChangeAspect="1" noChangeArrowheads="1"/>
          </p:cNvPicPr>
          <p:nvPr/>
        </p:nvPicPr>
        <p:blipFill>
          <a:blip r:embed="rId10" cstate="print"/>
          <a:srcRect t="5845" b="11396"/>
          <a:stretch>
            <a:fillRect/>
          </a:stretch>
        </p:blipFill>
        <p:spPr bwMode="auto">
          <a:xfrm>
            <a:off x="6681192" y="980728"/>
            <a:ext cx="3024336" cy="1877174"/>
          </a:xfrm>
          <a:prstGeom prst="rect">
            <a:avLst/>
          </a:prstGeom>
          <a:noFill/>
        </p:spPr>
      </p:pic>
      <p:pic>
        <p:nvPicPr>
          <p:cNvPr id="54278" name="Picture 6" descr="http://xn--80ae9ahd.xn--p1ai/uploads/images/post/226224864493042083.jpg"/>
          <p:cNvPicPr>
            <a:picLocks noChangeAspect="1" noChangeArrowheads="1"/>
          </p:cNvPicPr>
          <p:nvPr/>
        </p:nvPicPr>
        <p:blipFill>
          <a:blip r:embed="rId11" cstate="print"/>
          <a:srcRect r="7143"/>
          <a:stretch>
            <a:fillRect/>
          </a:stretch>
        </p:blipFill>
        <p:spPr bwMode="auto">
          <a:xfrm>
            <a:off x="3728864" y="2852936"/>
            <a:ext cx="2808312" cy="2017895"/>
          </a:xfrm>
          <a:prstGeom prst="rect">
            <a:avLst/>
          </a:prstGeom>
          <a:noFill/>
        </p:spPr>
      </p:pic>
      <p:pic>
        <p:nvPicPr>
          <p:cNvPr id="54280" name="Picture 8" descr="http://xn--80ae9ahd.xn--p1ai/uploads/images/post/244276653716720149.jpg"/>
          <p:cNvPicPr>
            <a:picLocks noChangeAspect="1" noChangeArrowheads="1"/>
          </p:cNvPicPr>
          <p:nvPr/>
        </p:nvPicPr>
        <p:blipFill>
          <a:blip r:embed="rId12" cstate="print"/>
          <a:srcRect l="4545"/>
          <a:stretch>
            <a:fillRect/>
          </a:stretch>
        </p:blipFill>
        <p:spPr bwMode="auto">
          <a:xfrm>
            <a:off x="6681192" y="2852936"/>
            <a:ext cx="3024336" cy="2006072"/>
          </a:xfrm>
          <a:prstGeom prst="rect">
            <a:avLst/>
          </a:prstGeom>
          <a:noFill/>
        </p:spPr>
      </p:pic>
      <p:pic>
        <p:nvPicPr>
          <p:cNvPr id="54282" name="Picture 10" descr="http://www.sarov.net/p/kr8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28864" y="4725144"/>
            <a:ext cx="2808312" cy="1944216"/>
          </a:xfrm>
          <a:prstGeom prst="rect">
            <a:avLst/>
          </a:prstGeom>
          <a:noFill/>
        </p:spPr>
      </p:pic>
      <p:pic>
        <p:nvPicPr>
          <p:cNvPr id="54284" name="Picture 12" descr="http://img.gipernn.ru/04e/7e1/04e7e1add139ac0ac4e5a276c57fe0df9dd22e0a477bb0b09e24a1bb38992dabd1e28f1d4f772fdb0c34dffd5a3664da71489ecf0d590f20e96c3ea82cbc00ca/024a647d7ccb2b4dbe246bc04fff3baa88c02222f439e2d446ee1fb2ecdb9ea3/2-komnatnaya-kvartira-zernova-ulica-dom-68-gorod-sarov-mebel-na-kuhne-foto4.jpg"/>
          <p:cNvPicPr>
            <a:picLocks noChangeAspect="1" noChangeArrowheads="1"/>
          </p:cNvPicPr>
          <p:nvPr/>
        </p:nvPicPr>
        <p:blipFill>
          <a:blip r:embed="rId14" cstate="print"/>
          <a:srcRect t="17204" r="9309" b="5376"/>
          <a:stretch>
            <a:fillRect/>
          </a:stretch>
        </p:blipFill>
        <p:spPr bwMode="auto">
          <a:xfrm>
            <a:off x="6681192" y="4725143"/>
            <a:ext cx="3036682" cy="1944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Физическая культура и спорт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200472" y="1052736"/>
          <a:ext cx="9433048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72480" y="2132856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b="1" dirty="0">
              <a:latin typeface="Cambria" pitchFamily="18" charset="0"/>
            </a:endParaRPr>
          </a:p>
        </p:txBody>
      </p:sp>
      <p:pic>
        <p:nvPicPr>
          <p:cNvPr id="60418" name="Picture 2" descr="http://sarov.info/data/image/Sveta/2015/0629-Ikar2.jpg"/>
          <p:cNvPicPr>
            <a:picLocks noChangeAspect="1" noChangeArrowheads="1"/>
          </p:cNvPicPr>
          <p:nvPr/>
        </p:nvPicPr>
        <p:blipFill>
          <a:blip r:embed="rId9" cstate="print"/>
          <a:srcRect t="16654" b="12568"/>
          <a:stretch>
            <a:fillRect/>
          </a:stretch>
        </p:blipFill>
        <p:spPr bwMode="auto">
          <a:xfrm>
            <a:off x="6969224" y="2348880"/>
            <a:ext cx="2592288" cy="1224136"/>
          </a:xfrm>
          <a:prstGeom prst="rect">
            <a:avLst/>
          </a:prstGeom>
          <a:noFill/>
        </p:spPr>
      </p:pic>
      <p:pic>
        <p:nvPicPr>
          <p:cNvPr id="60420" name="Picture 4" descr="http://www.dpol4.ru/img/picture/May/27/8a46229345900eed72012854018ed3ef/8.jpg"/>
          <p:cNvPicPr>
            <a:picLocks noChangeAspect="1" noChangeArrowheads="1"/>
          </p:cNvPicPr>
          <p:nvPr/>
        </p:nvPicPr>
        <p:blipFill>
          <a:blip r:embed="rId10" cstate="print"/>
          <a:srcRect t="29362"/>
          <a:stretch>
            <a:fillRect/>
          </a:stretch>
        </p:blipFill>
        <p:spPr bwMode="auto">
          <a:xfrm>
            <a:off x="6969224" y="5301208"/>
            <a:ext cx="2592288" cy="1212651"/>
          </a:xfrm>
          <a:prstGeom prst="rect">
            <a:avLst/>
          </a:prstGeom>
          <a:noFill/>
        </p:spPr>
      </p:pic>
      <p:pic>
        <p:nvPicPr>
          <p:cNvPr id="60422" name="Picture 6" descr="http://www.gazeta-sarov.ru/images/201105/19sport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69224" y="3573016"/>
            <a:ext cx="2592288" cy="1775718"/>
          </a:xfrm>
          <a:prstGeom prst="rect">
            <a:avLst/>
          </a:prstGeom>
          <a:noFill/>
        </p:spPr>
      </p:pic>
      <p:graphicFrame>
        <p:nvGraphicFramePr>
          <p:cNvPr id="16" name="Диаграмма 15"/>
          <p:cNvGraphicFramePr/>
          <p:nvPr/>
        </p:nvGraphicFramePr>
        <p:xfrm>
          <a:off x="1595414" y="3286124"/>
          <a:ext cx="3744416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595414" y="2571744"/>
            <a:ext cx="37950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Cambria" pitchFamily="18" charset="0"/>
              </a:rPr>
              <a:t>Дети, обучающиеся в секциях в 2015 году</a:t>
            </a:r>
            <a:endParaRPr lang="ru-RU" sz="1400" b="1" dirty="0">
              <a:latin typeface="Cambr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81430" y="4286256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Cambria" pitchFamily="18" charset="0"/>
              </a:rPr>
              <a:t>27%</a:t>
            </a:r>
            <a:endParaRPr lang="ru-RU" sz="18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38356" y="4000504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Cambria" pitchFamily="18" charset="0"/>
              </a:rPr>
              <a:t>73%</a:t>
            </a:r>
            <a:endParaRPr lang="ru-RU" sz="18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6654" y="3357562"/>
            <a:ext cx="19974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ambria" pitchFamily="18" charset="0"/>
              </a:rPr>
              <a:t>1481</a:t>
            </a:r>
            <a:r>
              <a:rPr lang="ru-RU" sz="1400" b="1" dirty="0" smtClean="0">
                <a:latin typeface="Cambria" pitchFamily="18" charset="0"/>
              </a:rPr>
              <a:t> ребенок </a:t>
            </a:r>
          </a:p>
          <a:p>
            <a:r>
              <a:rPr lang="ru-RU" sz="1400" b="1" dirty="0" smtClean="0">
                <a:latin typeface="Cambria" pitchFamily="18" charset="0"/>
              </a:rPr>
              <a:t>обучается бесплатно</a:t>
            </a:r>
            <a:endParaRPr lang="ru-RU" sz="1400" b="1" dirty="0">
              <a:latin typeface="Cambr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52934" y="4929198"/>
            <a:ext cx="22651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Cambria" pitchFamily="18" charset="0"/>
              </a:rPr>
              <a:t>551 </a:t>
            </a:r>
            <a:r>
              <a:rPr lang="ru-RU" sz="1400" b="1" dirty="0" smtClean="0">
                <a:latin typeface="Cambria" pitchFamily="18" charset="0"/>
              </a:rPr>
              <a:t>ребенок обучается </a:t>
            </a:r>
          </a:p>
          <a:p>
            <a:r>
              <a:rPr lang="ru-RU" sz="1400" b="1" dirty="0" smtClean="0">
                <a:latin typeface="Cambria" pitchFamily="18" charset="0"/>
              </a:rPr>
              <a:t>на платной основе </a:t>
            </a:r>
            <a:endParaRPr lang="ru-RU" sz="1200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Физическая культура и спорт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Мероприятия программы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44488" y="1052737"/>
          <a:ext cx="9217024" cy="539864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528392"/>
                <a:gridCol w="1512168"/>
                <a:gridCol w="1224136"/>
                <a:gridCol w="1512168"/>
                <a:gridCol w="1440160"/>
              </a:tblGrid>
              <a:tr h="5330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Местоположение объекта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Плановый срок реализации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Параметры объекта (мощность </a:t>
                      </a:r>
                      <a:br>
                        <a:rPr lang="ru-RU" sz="1200" dirty="0">
                          <a:latin typeface="Cambria" pitchFamily="18" charset="0"/>
                        </a:rPr>
                      </a:br>
                      <a:r>
                        <a:rPr lang="ru-RU" sz="1200" dirty="0">
                          <a:latin typeface="Cambria" pitchFamily="18" charset="0"/>
                        </a:rPr>
                        <a:t>объекта)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Ответственный исполнитель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177694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2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Крытая автостоянка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МБОУ 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ДОД ДЮЦ "Молодежный центр"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ул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Куйбышева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48 кв.м.</a:t>
                      </a:r>
                    </a:p>
                  </a:txBody>
                  <a:tcPr marL="68580" marR="68580" marT="0" marB="0" anchor="ctr"/>
                </a:tc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ДМИС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спортивной площадки на территории "Молодежного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центра»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ул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Куйбышева д.19/2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450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открытой спортивной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ДЮСШ 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"</a:t>
                      </a:r>
                      <a:r>
                        <a:rPr lang="ru-RU" sz="1200" dirty="0" err="1">
                          <a:latin typeface="Cambria" pitchFamily="18" charset="0"/>
                          <a:ea typeface="Times New Roman"/>
                        </a:rPr>
                        <a:t>Саров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ул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Московская д.5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3840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жилого корпуса МБОУДО "ООЦ "Березка"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mbria" pitchFamily="18" charset="0"/>
                          <a:ea typeface="Times New Roman"/>
                        </a:rPr>
                        <a:t>р-он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 пос. </a:t>
                      </a:r>
                      <a:r>
                        <a:rPr lang="ru-RU" sz="1200" dirty="0" err="1" smtClean="0">
                          <a:latin typeface="Cambria" pitchFamily="18" charset="0"/>
                          <a:ea typeface="Times New Roman"/>
                        </a:rPr>
                        <a:t>Коврез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2018-2019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/>
                      </a:r>
                      <a:br>
                        <a:rPr lang="ru-RU" sz="1200">
                          <a:latin typeface="Cambria" pitchFamily="18" charset="0"/>
                          <a:ea typeface="Times New Roman"/>
                        </a:rPr>
                      </a:b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85 койко-мест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крытого комплекса бассейна МБОУДО "ООЦ "Березка"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mbria" pitchFamily="18" charset="0"/>
                          <a:ea typeface="Times New Roman"/>
                        </a:rPr>
                        <a:t>р-он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 пос. </a:t>
                      </a:r>
                      <a:r>
                        <a:rPr lang="ru-RU" sz="1200" dirty="0" err="1" smtClean="0">
                          <a:latin typeface="Cambria" pitchFamily="18" charset="0"/>
                          <a:ea typeface="Times New Roman"/>
                        </a:rPr>
                        <a:t>Коврез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2018-2019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чаша 105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2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корпуса здания лыжной базы ул.Академика Харитона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, д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ул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Харитона д.20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2019-2020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1 800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5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четырех  жилых коттеджей    МБОУДО "ООЦ "Березка"     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mbria" pitchFamily="18" charset="0"/>
                          <a:ea typeface="Times New Roman"/>
                        </a:rPr>
                        <a:t>р-он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 пос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</a:t>
                      </a:r>
                      <a:r>
                        <a:rPr lang="ru-RU" sz="1200" dirty="0" err="1">
                          <a:latin typeface="Cambria" pitchFamily="18" charset="0"/>
                          <a:ea typeface="Times New Roman"/>
                        </a:rPr>
                        <a:t>Коврез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2019-2020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/>
                      </a:r>
                      <a:br>
                        <a:rPr lang="ru-RU" sz="1200" dirty="0">
                          <a:latin typeface="Cambria" pitchFamily="18" charset="0"/>
                          <a:ea typeface="Times New Roman"/>
                        </a:rPr>
                      </a:b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48-64 койко-место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5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ФОК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 МКР 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2019-2021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20 218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7694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Реконструкция</a:t>
                      </a:r>
                      <a:endParaRPr lang="ru-RU" sz="12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6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Реконструкция </a:t>
                      </a:r>
                      <a:r>
                        <a:rPr lang="ru-RU" sz="1200" dirty="0" err="1">
                          <a:latin typeface="Cambria" pitchFamily="18" charset="0"/>
                          <a:ea typeface="Times New Roman"/>
                        </a:rPr>
                        <a:t>лыжероллерной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 трассы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ул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Харитона д.20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4 200 кв.м.</a:t>
                      </a: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ДМИС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3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Реконструкция системы оснежения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ул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Харитона д.21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2 300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5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Реконструкция судейского дома лыжной базы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ул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. Харитона д.22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36,7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5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Реконструкция котельной с прокладкой газовой сети МБОУДО "ООЦ "Березка"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Cambria" pitchFamily="18" charset="0"/>
                          <a:ea typeface="Times New Roman"/>
                        </a:rPr>
                        <a:t>Р-он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 пос. </a:t>
                      </a:r>
                      <a:r>
                        <a:rPr lang="ru-RU" sz="1200" dirty="0" err="1" smtClean="0">
                          <a:latin typeface="Cambria" pitchFamily="18" charset="0"/>
                          <a:ea typeface="Times New Roman"/>
                        </a:rPr>
                        <a:t>Коврез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338 кв.м./</a:t>
                      </a:r>
                      <a:br>
                        <a:rPr lang="ru-RU" sz="1200" dirty="0">
                          <a:latin typeface="Cambria" pitchFamily="18" charset="0"/>
                          <a:ea typeface="Times New Roman"/>
                        </a:rPr>
                      </a:b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4000 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Развитие МБОУДО «ООЦ «Березка»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(2018 - 2020 годы)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00472" y="3717032"/>
          <a:ext cx="9195388" cy="279806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52834"/>
                <a:gridCol w="826031"/>
                <a:gridCol w="657767"/>
                <a:gridCol w="911840"/>
                <a:gridCol w="576064"/>
                <a:gridCol w="624523"/>
                <a:gridCol w="624523"/>
                <a:gridCol w="624523"/>
                <a:gridCol w="540908"/>
                <a:gridCol w="474133"/>
                <a:gridCol w="474133"/>
                <a:gridCol w="504056"/>
                <a:gridCol w="504053"/>
              </a:tblGrid>
              <a:tr h="39890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Срок 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Ист. Фин.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Общая </a:t>
                      </a:r>
                      <a:r>
                        <a:rPr lang="ru-RU" sz="1200" b="1" dirty="0" err="1" smtClean="0">
                          <a:latin typeface="Cambria" pitchFamily="18" charset="0"/>
                        </a:rPr>
                        <a:t>потребн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200" b="1" dirty="0">
                          <a:latin typeface="Cambria" pitchFamily="18" charset="0"/>
                        </a:rPr>
                        <a:t>в 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средствах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 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Финансирование по годам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978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2017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2018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2019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2020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2021-2025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</a:tr>
              <a:tr h="166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2632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жилого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корпуса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2018-2019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63 227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31 019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32 208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1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крытого комплекса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бассейна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2018-2019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10 600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6 000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4 600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21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четырех  жилых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коттеджей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2019-2020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15 897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7 717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8 180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166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Реконструкция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321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Реконструкция котельной с прокладкой газовой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сети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28 000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28 000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21506" name="Picture 2" descr="http://sarov.news/uploads/images/post/142077411042519148.jpg"/>
          <p:cNvPicPr>
            <a:picLocks noChangeAspect="1" noChangeArrowheads="1"/>
          </p:cNvPicPr>
          <p:nvPr/>
        </p:nvPicPr>
        <p:blipFill>
          <a:blip r:embed="rId5" cstate="print"/>
          <a:srcRect t="12280" b="21406"/>
          <a:stretch>
            <a:fillRect/>
          </a:stretch>
        </p:blipFill>
        <p:spPr bwMode="auto">
          <a:xfrm>
            <a:off x="488504" y="1196752"/>
            <a:ext cx="4435694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1312" y="1196752"/>
            <a:ext cx="3562656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Основания для разработки Программы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0512" y="1268760"/>
            <a:ext cx="8929750" cy="4909036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42A85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 Градостроительный кодекс Российской Федерации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Федеральный </a:t>
            </a:r>
            <a:r>
              <a:rPr lang="ru-RU" dirty="0" smtClean="0">
                <a:solidFill>
                  <a:srgbClr val="000000"/>
                </a:solidFill>
                <a:latin typeface="Cambria" pitchFamily="18" charset="0"/>
              </a:rPr>
              <a:t>закон </a:t>
            </a:r>
            <a:r>
              <a:rPr lang="ru-RU" dirty="0" smtClean="0">
                <a:latin typeface="Cambria" pitchFamily="18" charset="0"/>
              </a:rPr>
              <a:t>от 06.10.2003 № 131-ФЗ «Об общих принципах организации местного самоуправления в Российской Федерации»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Постановление Правительства Российской Федерации от 01.10.2015   № 1050 «Об утверждении требований к программам комплексного развития социальной инфраструктуры поселений, городских округов»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Распоряжение Правительства Российской Федерации от 29.07.2013     № 1336-р «План мероприятий («дорожная карта») «Совершенствование правового регулирования градостроительной деятельности и улучшение предпринимательского климата в сфере строительства»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Генеральный план города Сарова, утвержденный решением Городской Думы города Сарова от 08.09.2005 № 126/4-гд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Развитие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СДЮСШОР </a:t>
            </a:r>
            <a:r>
              <a:rPr lang="ru-RU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«Атом»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(2018 - 2020 годы)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16496" y="3501008"/>
          <a:ext cx="9195388" cy="28030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52834"/>
                <a:gridCol w="826031"/>
                <a:gridCol w="657767"/>
                <a:gridCol w="911840"/>
                <a:gridCol w="576064"/>
                <a:gridCol w="624523"/>
                <a:gridCol w="624523"/>
                <a:gridCol w="624523"/>
                <a:gridCol w="540908"/>
                <a:gridCol w="474133"/>
                <a:gridCol w="474133"/>
                <a:gridCol w="504056"/>
                <a:gridCol w="504053"/>
              </a:tblGrid>
              <a:tr h="4275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Срок 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Ист. Фин.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Общая </a:t>
                      </a:r>
                      <a:r>
                        <a:rPr lang="ru-RU" sz="1200" b="1" dirty="0" err="1" smtClean="0">
                          <a:latin typeface="Cambria" pitchFamily="18" charset="0"/>
                        </a:rPr>
                        <a:t>потребн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200" b="1" dirty="0">
                          <a:latin typeface="Cambria" pitchFamily="18" charset="0"/>
                        </a:rPr>
                        <a:t>в 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средствах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 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Финансирование по годам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5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2017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2018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2019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2020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2021-2025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</a:tr>
              <a:tr h="225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392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корпуса здания лыжной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базы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2019-2020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69 114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33 550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35 564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5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Реконструкция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392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Реконструкция лыжероллерной трассы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25 321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25 321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92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Реконструкция системы оснежения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mbria" pitchFamily="18" charset="0"/>
                          <a:ea typeface="Times New Roman"/>
                        </a:rPr>
                        <a:t>МБ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10 700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10 700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</a:tr>
              <a:tr h="392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Реконструкция судейского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дома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ВИ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692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692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19458" name="Picture 2" descr="http://sarov.bezformata.ru/content/image101298847.jpg"/>
          <p:cNvPicPr>
            <a:picLocks noChangeAspect="1" noChangeArrowheads="1"/>
          </p:cNvPicPr>
          <p:nvPr/>
        </p:nvPicPr>
        <p:blipFill>
          <a:blip r:embed="rId5" cstate="print"/>
          <a:srcRect b="23333"/>
          <a:stretch>
            <a:fillRect/>
          </a:stretch>
        </p:blipFill>
        <p:spPr bwMode="auto">
          <a:xfrm>
            <a:off x="776536" y="1124744"/>
            <a:ext cx="4226557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460" name="Picture 4" descr="http://sarov.bezformata.ru/content/image90845783.jpg"/>
          <p:cNvPicPr>
            <a:picLocks noChangeAspect="1" noChangeArrowheads="1"/>
          </p:cNvPicPr>
          <p:nvPr/>
        </p:nvPicPr>
        <p:blipFill>
          <a:blip r:embed="rId6" cstate="print"/>
          <a:srcRect t="8824" b="5882"/>
          <a:stretch>
            <a:fillRect/>
          </a:stretch>
        </p:blipFill>
        <p:spPr bwMode="auto">
          <a:xfrm>
            <a:off x="5385048" y="1124744"/>
            <a:ext cx="3816424" cy="2170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Развитие Молодежного центра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(2018  год)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88504" y="4293096"/>
          <a:ext cx="9051372" cy="228963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23815"/>
                <a:gridCol w="813094"/>
                <a:gridCol w="647465"/>
                <a:gridCol w="897559"/>
                <a:gridCol w="567042"/>
                <a:gridCol w="614742"/>
                <a:gridCol w="614742"/>
                <a:gridCol w="614742"/>
                <a:gridCol w="532436"/>
                <a:gridCol w="466707"/>
                <a:gridCol w="466707"/>
                <a:gridCol w="496162"/>
                <a:gridCol w="496159"/>
              </a:tblGrid>
              <a:tr h="4275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Срок 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Ист. Фин.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Общая </a:t>
                      </a:r>
                      <a:r>
                        <a:rPr lang="ru-RU" sz="1200" b="1" dirty="0" err="1" smtClean="0">
                          <a:latin typeface="Cambria" pitchFamily="18" charset="0"/>
                        </a:rPr>
                        <a:t>потребн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200" b="1" dirty="0">
                          <a:latin typeface="Cambria" pitchFamily="18" charset="0"/>
                        </a:rPr>
                        <a:t>в 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средствах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 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Финансирование по годам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502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2017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2018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2019-</a:t>
                      </a: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2025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</a:tr>
              <a:tr h="225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392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Строительство крытой автостоянки </a:t>
                      </a: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на один легковой автомобиль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2 124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2 124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20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Строительство спортивной площадки на территории Молодежного </a:t>
                      </a:r>
                      <a:r>
                        <a:rPr lang="ru-RU" sz="1200" dirty="0" smtClean="0">
                          <a:latin typeface="Cambria" pitchFamily="18" charset="0"/>
                          <a:ea typeface="Times New Roman"/>
                        </a:rPr>
                        <a:t>центра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2 758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2 758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ambria" pitchFamily="18" charset="0"/>
                          <a:ea typeface="Times New Roman"/>
                        </a:rPr>
                        <a:t> 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2466" name="Picture 2" descr="http://mc-sarov.ru/wp-content/uploads/%D0%97%D0%B4%D0%B0%D0%BD%D0%B8%D0%B5-600x4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512" y="1196752"/>
            <a:ext cx="3872880" cy="2904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2469" name="Picture 5" descr="D:\Женя\Клиенты\Сотскова\DSC07271.jpg"/>
          <p:cNvPicPr>
            <a:picLocks noChangeAspect="1" noChangeArrowheads="1"/>
          </p:cNvPicPr>
          <p:nvPr/>
        </p:nvPicPr>
        <p:blipFill>
          <a:blip r:embed="rId6" cstate="print"/>
          <a:srcRect l="5621" r="6140"/>
          <a:stretch>
            <a:fillRect/>
          </a:stretch>
        </p:blipFill>
        <p:spPr bwMode="auto">
          <a:xfrm>
            <a:off x="4953000" y="1196752"/>
            <a:ext cx="4526216" cy="28803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Развитие ДЮСШ «САРОВ» (2018  год)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4488" y="4293096"/>
          <a:ext cx="9195388" cy="230618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232248"/>
                <a:gridCol w="576064"/>
                <a:gridCol w="528320"/>
                <a:gridCol w="911840"/>
                <a:gridCol w="576064"/>
                <a:gridCol w="624523"/>
                <a:gridCol w="624523"/>
                <a:gridCol w="624523"/>
                <a:gridCol w="540908"/>
                <a:gridCol w="474133"/>
                <a:gridCol w="474133"/>
                <a:gridCol w="504056"/>
                <a:gridCol w="504053"/>
              </a:tblGrid>
              <a:tr h="58947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Срок 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Ист. Фин.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Общая </a:t>
                      </a:r>
                      <a:r>
                        <a:rPr lang="ru-RU" sz="1200" b="1" dirty="0" err="1" smtClean="0">
                          <a:latin typeface="Cambria" pitchFamily="18" charset="0"/>
                        </a:rPr>
                        <a:t>потребн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200" b="1" dirty="0">
                          <a:latin typeface="Cambria" pitchFamily="18" charset="0"/>
                        </a:rPr>
                        <a:t>в 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средствах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 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Финансирование по годам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51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2017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2018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2019 - 2025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</a:tr>
              <a:tr h="310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8404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Строительство открытой спортивной площадки с установкой системы видеонаблюдения и ограждения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периметра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7 434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7 434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0658" name="Picture 2" descr="http://www.adm-sarov.ru/upload/medialibrary/a8f/a8fdb99e1f6275730b4ebe843c16617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504" y="1196752"/>
            <a:ext cx="4320480" cy="28690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0660" name="Picture 4" descr="http://www.sarov.net/photo/sarov_volga/DSC_16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7016" y="1196752"/>
            <a:ext cx="4339465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Строительство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Физкультурно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- оздоровительного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комплекса (2019 - 2021 годы)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2706" name="Picture 2" descr="http://m.sarov.net/p/7i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520" y="1052736"/>
            <a:ext cx="8572500" cy="27146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44488" y="3890329"/>
          <a:ext cx="9305587" cy="272703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280671"/>
                <a:gridCol w="588560"/>
                <a:gridCol w="539781"/>
                <a:gridCol w="931620"/>
                <a:gridCol w="588560"/>
                <a:gridCol w="462141"/>
                <a:gridCol w="819936"/>
                <a:gridCol w="670560"/>
                <a:gridCol w="583901"/>
                <a:gridCol w="325462"/>
                <a:gridCol w="484418"/>
                <a:gridCol w="514990"/>
                <a:gridCol w="514987"/>
              </a:tblGrid>
              <a:tr h="39538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Срок 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Ист. Фин.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Общая </a:t>
                      </a:r>
                      <a:r>
                        <a:rPr lang="ru-RU" sz="1200" b="1" dirty="0" err="1" smtClean="0">
                          <a:latin typeface="Cambria" pitchFamily="18" charset="0"/>
                        </a:rPr>
                        <a:t>потребн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200" b="1" dirty="0">
                          <a:latin typeface="Cambria" pitchFamily="18" charset="0"/>
                        </a:rPr>
                        <a:t>в 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средствах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 </a:t>
                      </a:r>
                      <a:r>
                        <a:rPr lang="ru-RU" sz="1200" b="1" dirty="0" smtClean="0">
                          <a:latin typeface="Cambria" pitchFamily="18" charset="0"/>
                        </a:rPr>
                        <a:t>Финансирование по годам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0578" marR="6057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967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3427" marR="334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2017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2018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2019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2020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2021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FFC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2022 -2025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noFill/>
                  </a:tcPr>
                </a:tc>
              </a:tr>
              <a:tr h="2084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36252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Строительство физкультурно-оздоровительного комплекса (ФОК) в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г.Саров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2019-2021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ФБ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893 259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329 241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487 122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76 896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rowSpan="3"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3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2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83 397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52 063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27 062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4 272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0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83 344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52 010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27 062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4 272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0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Cambria" pitchFamily="18" charset="0"/>
                          <a:ea typeface="Calibri"/>
                          <a:cs typeface="Times New Roman"/>
                        </a:rPr>
                        <a:t>Разработка ПСД </a:t>
                      </a: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33427" marR="33427" marT="0" marB="0" anchor="ctr">
                    <a:solidFill>
                      <a:srgbClr val="92D050"/>
                    </a:solidFill>
                  </a:tcPr>
                </a:tc>
              </a:tr>
              <a:tr h="422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Разработка ПСД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на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строительство ФОК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</a:rPr>
                        <a:t> г. Саров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(корректировка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2017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МБ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3 500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3 500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Культура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72480" y="1124744"/>
          <a:ext cx="4680520" cy="544090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72408"/>
                <a:gridCol w="1008112"/>
              </a:tblGrid>
              <a:tr h="33419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Типы учреждений культуры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Количество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  <a:tr h="118424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i="0" u="sng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Библиотеки</a:t>
                      </a:r>
                      <a:r>
                        <a:rPr lang="ru-RU" sz="1200" dirty="0">
                          <a:latin typeface="Cambria" pitchFamily="18" charset="0"/>
                        </a:rPr>
                        <a:t>: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МБУК Центральная городская библиотека имени Владимира Маяковского;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МКУК Центральная городская детская библиотека имени Александра Сергеевича Пушкина.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  <a:tr h="529817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МБУК Центр развития культуры и искусства г. Сарова Нижегородской области.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  <a:tr h="92106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mbria" pitchFamily="18" charset="0"/>
                        </a:rPr>
                        <a:t>Музеи (муниципальные</a:t>
                      </a:r>
                      <a:r>
                        <a:rPr lang="ru-RU" sz="1200" dirty="0">
                          <a:latin typeface="Cambria" pitchFamily="18" charset="0"/>
                        </a:rPr>
                        <a:t>):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МБУК Городской музей со своими структурными подразделениями: Городская художественная галерея, Музей игрушки, Художественный салон.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1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  <a:tr h="72544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mbria" pitchFamily="18" charset="0"/>
                        </a:rPr>
                        <a:t>Театры</a:t>
                      </a:r>
                      <a:r>
                        <a:rPr lang="ru-RU" sz="1200" dirty="0">
                          <a:latin typeface="Cambria" pitchFamily="18" charset="0"/>
                        </a:rPr>
                        <a:t>: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МБУК  «</a:t>
                      </a:r>
                      <a:r>
                        <a:rPr lang="ru-RU" sz="1200" dirty="0" err="1">
                          <a:latin typeface="Cambria" pitchFamily="18" charset="0"/>
                        </a:rPr>
                        <a:t>Саровский</a:t>
                      </a:r>
                      <a:r>
                        <a:rPr lang="ru-RU" sz="1200" dirty="0">
                          <a:latin typeface="Cambria" pitchFamily="18" charset="0"/>
                        </a:rPr>
                        <a:t> драматический театр»,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МБУК Театр кукол «Кузнечик».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2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  <a:tr h="170356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latin typeface="Cambria" pitchFamily="18" charset="0"/>
                        </a:rPr>
                        <a:t>Школы </a:t>
                      </a:r>
                      <a:r>
                        <a:rPr lang="ru-RU" sz="1200" b="1" u="sng" dirty="0" smtClean="0">
                          <a:latin typeface="Cambria" pitchFamily="18" charset="0"/>
                        </a:rPr>
                        <a:t> дополнительного</a:t>
                      </a:r>
                      <a:r>
                        <a:rPr lang="ru-RU" sz="1200" b="1" u="sng" baseline="0" dirty="0" smtClean="0">
                          <a:latin typeface="Cambria" pitchFamily="18" charset="0"/>
                        </a:rPr>
                        <a:t> образования</a:t>
                      </a:r>
                      <a:r>
                        <a:rPr lang="ru-RU" sz="1200" dirty="0" smtClean="0">
                          <a:latin typeface="Cambria" pitchFamily="18" charset="0"/>
                        </a:rPr>
                        <a:t>:</a:t>
                      </a:r>
                      <a:endParaRPr lang="ru-RU" sz="1200" dirty="0">
                        <a:latin typeface="Cambria" pitchFamily="18" charset="0"/>
                      </a:endParaRPr>
                    </a:p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МБУДО Детская музыкальная школа </a:t>
                      </a:r>
                      <a:r>
                        <a:rPr lang="ru-RU" sz="1200" dirty="0" err="1" smtClean="0">
                          <a:latin typeface="Cambria" pitchFamily="18" charset="0"/>
                        </a:rPr>
                        <a:t>им.М.А.Балакирева</a:t>
                      </a:r>
                      <a:r>
                        <a:rPr lang="ru-RU" sz="120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200" dirty="0">
                          <a:latin typeface="Cambria" pitchFamily="18" charset="0"/>
                        </a:rPr>
                        <a:t>города Сарова;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МБУДО Детская художественная школа города Сарова;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МБУДО Детская школа искусств города Сарова;</a:t>
                      </a:r>
                    </a:p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- МБУДО Детская школа искусств №2 города Сарова.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4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  <p:pic>
        <p:nvPicPr>
          <p:cNvPr id="76802" name="Picture 2" descr="http://mw2.google.com/mw-panoramio/photos/medium/100558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7016" y="1196752"/>
            <a:ext cx="2304256" cy="1728192"/>
          </a:xfrm>
          <a:prstGeom prst="rect">
            <a:avLst/>
          </a:prstGeom>
          <a:noFill/>
        </p:spPr>
      </p:pic>
      <p:pic>
        <p:nvPicPr>
          <p:cNvPr id="76804" name="Picture 4" descr="http://artsarov.ru/wp-content/gallery/libs/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73280" y="1196752"/>
            <a:ext cx="2302209" cy="1728192"/>
          </a:xfrm>
          <a:prstGeom prst="rect">
            <a:avLst/>
          </a:prstGeom>
          <a:noFill/>
        </p:spPr>
      </p:pic>
      <p:pic>
        <p:nvPicPr>
          <p:cNvPr id="76806" name="Picture 6" descr="http://bibliom.ru/wp-content/uploads/2016/01/112.jpg"/>
          <p:cNvPicPr>
            <a:picLocks noChangeAspect="1" noChangeArrowheads="1"/>
          </p:cNvPicPr>
          <p:nvPr/>
        </p:nvPicPr>
        <p:blipFill>
          <a:blip r:embed="rId7" cstate="print"/>
          <a:srcRect l="7950" r="1177"/>
          <a:stretch>
            <a:fillRect/>
          </a:stretch>
        </p:blipFill>
        <p:spPr bwMode="auto">
          <a:xfrm>
            <a:off x="5097016" y="3068960"/>
            <a:ext cx="2304257" cy="1584176"/>
          </a:xfrm>
          <a:prstGeom prst="rect">
            <a:avLst/>
          </a:prstGeom>
          <a:noFill/>
        </p:spPr>
      </p:pic>
      <p:pic>
        <p:nvPicPr>
          <p:cNvPr id="76808" name="Picture 8" descr="http://test.nne.ru/upload/1364849615.jpg"/>
          <p:cNvPicPr>
            <a:picLocks noChangeAspect="1" noChangeArrowheads="1"/>
          </p:cNvPicPr>
          <p:nvPr/>
        </p:nvPicPr>
        <p:blipFill>
          <a:blip r:embed="rId8" cstate="print"/>
          <a:srcRect r="4136"/>
          <a:stretch>
            <a:fillRect/>
          </a:stretch>
        </p:blipFill>
        <p:spPr bwMode="auto">
          <a:xfrm>
            <a:off x="7473280" y="3068960"/>
            <a:ext cx="2279401" cy="1584176"/>
          </a:xfrm>
          <a:prstGeom prst="rect">
            <a:avLst/>
          </a:prstGeom>
          <a:noFill/>
        </p:spPr>
      </p:pic>
      <p:pic>
        <p:nvPicPr>
          <p:cNvPr id="76810" name="Picture 10" descr="https://www.personalguide.ru/dir_images/museum_logo_111661_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97016" y="4797152"/>
            <a:ext cx="2304256" cy="1724352"/>
          </a:xfrm>
          <a:prstGeom prst="rect">
            <a:avLst/>
          </a:prstGeom>
          <a:noFill/>
        </p:spPr>
      </p:pic>
      <p:pic>
        <p:nvPicPr>
          <p:cNvPr id="76812" name="Picture 12" descr="http://regions.kidsreview.ru/sites/default/files/styles/publication_logo_320_213/public/03/10/2017_-_0136/sarovskiy_teatr.jpg"/>
          <p:cNvPicPr>
            <a:picLocks noChangeAspect="1" noChangeArrowheads="1"/>
          </p:cNvPicPr>
          <p:nvPr/>
        </p:nvPicPr>
        <p:blipFill>
          <a:blip r:embed="rId10" cstate="print"/>
          <a:srcRect r="11250"/>
          <a:stretch>
            <a:fillRect/>
          </a:stretch>
        </p:blipFill>
        <p:spPr bwMode="auto">
          <a:xfrm>
            <a:off x="7473280" y="4797152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Культура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Мероприятия программы.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72480" y="1268760"/>
          <a:ext cx="9217024" cy="5111579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528392"/>
                <a:gridCol w="1512168"/>
                <a:gridCol w="1224136"/>
                <a:gridCol w="1512168"/>
                <a:gridCol w="1440160"/>
              </a:tblGrid>
              <a:tr h="766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Наименование мероприятия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Местоположение объекта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mbria" pitchFamily="18" charset="0"/>
                        </a:rPr>
                        <a:t>Плановый срок реализации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Параметры объекта (мощность </a:t>
                      </a:r>
                      <a:br>
                        <a:rPr lang="ru-RU" sz="1200" dirty="0">
                          <a:latin typeface="Cambria" pitchFamily="18" charset="0"/>
                        </a:rPr>
                      </a:br>
                      <a:r>
                        <a:rPr lang="ru-RU" sz="1200" dirty="0">
                          <a:latin typeface="Cambria" pitchFamily="18" charset="0"/>
                        </a:rPr>
                        <a:t>объекта)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Ответственный исполнитель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ctr"/>
                </a:tc>
              </a:tr>
              <a:tr h="255628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Строительство</a:t>
                      </a:r>
                      <a:endParaRPr lang="ru-RU" sz="12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6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Строительство здания  МБУК «Городской музей»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г. Саров,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пр-т Музрукова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2019-2020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5 135 кв.м.</a:t>
                      </a: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Департамент культуры и искусства </a:t>
                      </a:r>
                    </a:p>
                  </a:txBody>
                  <a:tcPr marL="68580" marR="68580" marT="0" marB="0" anchor="ctr"/>
                </a:tc>
              </a:tr>
              <a:tr h="766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Строительство МБУК "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Саровский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 драматический театр» 1-ый этап II-ой очереди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г. Саров,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пр-т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Музрукова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д.26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2 546,7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66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Строительство многофункционального культурного центра (Центр ремесел)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г. Саров,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МКР 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2024-2025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1 200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658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Строительство детской библиотеки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г. Саров,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МКР 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2022-2023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780 кв.м.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5628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mbria" pitchFamily="18" charset="0"/>
                        </a:rPr>
                        <a:t>Реконструкция</a:t>
                      </a:r>
                      <a:endParaRPr lang="ru-RU" sz="12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41056" marR="41056" marT="0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6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Реконструкция парка культуры и отдыха им.П.М. Зернова МБУК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ЦРКиИс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(II-я очередь)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г. Саров, </a:t>
                      </a:r>
                      <a:b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ул. Зернова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128 100 кв.м.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Департамент культуры и искусства 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Социальная поддержка населения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272480" y="980728"/>
          <a:ext cx="9289032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72480" y="5229200"/>
          <a:ext cx="9433047" cy="14401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808312"/>
                <a:gridCol w="1368152"/>
                <a:gridCol w="1296144"/>
                <a:gridCol w="1368152"/>
                <a:gridCol w="1368152"/>
                <a:gridCol w="1224135"/>
              </a:tblGrid>
              <a:tr h="31527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ru-RU" sz="14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 pitchFamily="18" charset="0"/>
                        </a:rPr>
                        <a:t>2011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 pitchFamily="18" charset="0"/>
                        </a:rPr>
                        <a:t>2012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 pitchFamily="18" charset="0"/>
                        </a:rPr>
                        <a:t>2013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 pitchFamily="18" charset="0"/>
                        </a:rPr>
                        <a:t>2014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mbria" pitchFamily="18" charset="0"/>
                        </a:rPr>
                        <a:t>2015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023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0" dirty="0">
                          <a:latin typeface="Cambria" pitchFamily="18" charset="0"/>
                        </a:rPr>
                        <a:t>Сумма выплат всего </a:t>
                      </a:r>
                      <a:r>
                        <a:rPr lang="ru-RU" sz="1400" b="0" dirty="0" smtClean="0">
                          <a:latin typeface="Cambria" pitchFamily="18" charset="0"/>
                        </a:rPr>
                        <a:t>, руб.</a:t>
                      </a:r>
                      <a:endParaRPr lang="ru-RU" sz="1400" b="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309 787 846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359 404 204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399 191 607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423 610 675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445 660 882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023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0" dirty="0">
                          <a:latin typeface="Cambria" pitchFamily="18" charset="0"/>
                        </a:rPr>
                        <a:t>Количество видов </a:t>
                      </a:r>
                      <a:r>
                        <a:rPr lang="ru-RU" sz="1400" b="0" dirty="0" smtClean="0">
                          <a:latin typeface="Cambria" pitchFamily="18" charset="0"/>
                        </a:rPr>
                        <a:t>выплат</a:t>
                      </a:r>
                      <a:endParaRPr lang="ru-RU" sz="1400" b="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69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70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69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68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75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023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400" b="0" dirty="0">
                          <a:latin typeface="Cambria" pitchFamily="18" charset="0"/>
                        </a:rPr>
                        <a:t>Количество пособий </a:t>
                      </a:r>
                      <a:endParaRPr lang="ru-RU" sz="1400" b="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55 793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57 635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57 197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56 747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59 595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419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Cambria" pitchFamily="18" charset="0"/>
                        </a:rPr>
                        <a:t>Количество получателей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61 433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61 750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latin typeface="Cambria" pitchFamily="18" charset="0"/>
                        </a:rPr>
                        <a:t>61 037</a:t>
                      </a:r>
                      <a:endParaRPr lang="ru-RU" sz="12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61 718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latin typeface="Cambria" pitchFamily="18" charset="0"/>
                        </a:rPr>
                        <a:t>63 797</a:t>
                      </a:r>
                      <a:endParaRPr lang="ru-RU" sz="12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72480" y="4797152"/>
            <a:ext cx="42179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Социальная поддержка в Сарове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Оценка эффективности мероприятий программы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72480" y="1691777"/>
          <a:ext cx="4176463" cy="50397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239419"/>
                <a:gridCol w="1022398"/>
                <a:gridCol w="914646"/>
              </a:tblGrid>
              <a:tr h="109562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Вид объекта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Уровень обеспеченности населения объектами социальной инфраструктуры, ед.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10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2016 год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2025 год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78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Общеобразовательные организации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16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19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1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Дошкольные образовательные организации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24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27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78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Многофункциональные культурные центры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2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39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Библиотеки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3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39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Музеи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3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4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39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Ледовая арена 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781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Физкультурно-спортивные залы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34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41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39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Плавательные бассейны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7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8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39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Плоскостные сооружения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68</a:t>
                      </a:r>
                      <a:endParaRPr lang="ru-RU" sz="16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73</a:t>
                      </a:r>
                      <a:endParaRPr lang="ru-RU" sz="16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808984" y="1700808"/>
          <a:ext cx="480380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72480" y="980728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b="1" dirty="0" smtClean="0">
                <a:latin typeface="Cambria" pitchFamily="18" charset="0"/>
              </a:rPr>
              <a:t>Реализация мероприятий по строительству, реконструкции объектов социальной инфраструктуры позволит достичь ряда социальных эффектов:</a:t>
            </a:r>
            <a:endParaRPr lang="ru-RU" sz="1800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81100" y="2500306"/>
            <a:ext cx="7215238" cy="1357322"/>
          </a:xfrm>
          <a:prstGeom prst="rect">
            <a:avLst/>
          </a:prstGeom>
        </p:spPr>
        <p:txBody>
          <a:bodyPr vert="horz" lIns="107287" tIns="53643" rIns="107287" bIns="53643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j-ea"/>
                <a:cs typeface="Times New Roman" pitchFamily="18" charset="0"/>
              </a:rPr>
              <a:t>Благодарю за внимание!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Цели и задачи Программы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416496" y="1227666"/>
          <a:ext cx="9073008" cy="5009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Основные разработчики Программы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8504" y="2348880"/>
            <a:ext cx="8929750" cy="3293209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42A85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 Управление экономического развития и предпринимательства Администрации города Сарова (УЭРиП)</a:t>
            </a:r>
          </a:p>
          <a:p>
            <a:pPr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Управление архитектуры и градостроительства Администрации города Сарова (УАГ)</a:t>
            </a:r>
          </a:p>
          <a:p>
            <a:pPr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Департамент образования Администрации города Сарова (ДО)</a:t>
            </a:r>
          </a:p>
          <a:p>
            <a:pPr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Департамент по делам молодежи и спорта Администрации города Сарова (ДМИС)</a:t>
            </a:r>
          </a:p>
          <a:p>
            <a:pPr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Департамент культуры и искусства (ДКИ)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8504" y="1196752"/>
            <a:ext cx="8929750" cy="9144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Заказчик Программы – Администрация города Сарова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272480" y="1052736"/>
          <a:ext cx="936104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Целевые индикаторы Программы к 2025 году: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Источники финансирования Программы: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3844" y="1142984"/>
            <a:ext cx="8929750" cy="1571636"/>
          </a:xfrm>
          <a:prstGeom prst="rect">
            <a:avLst/>
          </a:prstGeom>
          <a:solidFill>
            <a:srgbClr val="42A85D">
              <a:alpha val="0"/>
            </a:srgbClr>
          </a:solidFill>
          <a:ln>
            <a:solidFill>
              <a:srgbClr val="9BBB59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rgbClr val="000000"/>
                </a:solidFill>
                <a:latin typeface="Cambria" pitchFamily="18" charset="0"/>
              </a:rPr>
              <a:t>Источники</a:t>
            </a:r>
            <a:r>
              <a:rPr lang="ru-RU" sz="2000" b="1" u="sng" dirty="0" smtClean="0">
                <a:latin typeface="Cambria" pitchFamily="18" charset="0"/>
              </a:rPr>
              <a:t> финансирования Программы:</a:t>
            </a:r>
          </a:p>
          <a:p>
            <a:pPr algn="ctr">
              <a:buFontTx/>
              <a:buChar char="-"/>
            </a:pPr>
            <a:r>
              <a:rPr lang="ru-RU" sz="2000" dirty="0" smtClean="0">
                <a:latin typeface="Cambria" pitchFamily="18" charset="0"/>
              </a:rPr>
              <a:t>средства федерального бюджета (ФБ)</a:t>
            </a:r>
          </a:p>
          <a:p>
            <a:pPr algn="ctr">
              <a:buFontTx/>
              <a:buChar char="-"/>
            </a:pPr>
            <a:r>
              <a:rPr lang="ru-RU" sz="2000" dirty="0" smtClean="0">
                <a:latin typeface="Cambria" pitchFamily="18" charset="0"/>
              </a:rPr>
              <a:t> средства федерального бюджета (ОБ)</a:t>
            </a:r>
          </a:p>
          <a:p>
            <a:pPr algn="ctr">
              <a:buFontTx/>
              <a:buChar char="-"/>
            </a:pPr>
            <a:r>
              <a:rPr lang="ru-RU" sz="2000" dirty="0" smtClean="0">
                <a:latin typeface="Cambria" pitchFamily="18" charset="0"/>
              </a:rPr>
              <a:t> средства бюджета города Сарова (МБ)</a:t>
            </a:r>
          </a:p>
          <a:p>
            <a:pPr algn="ctr">
              <a:buFontTx/>
              <a:buChar char="-"/>
            </a:pPr>
            <a:r>
              <a:rPr lang="ru-RU" sz="2000" dirty="0" smtClean="0">
                <a:latin typeface="Cambria" pitchFamily="18" charset="0"/>
              </a:rPr>
              <a:t>внебюджетные источники (ВИ)</a:t>
            </a:r>
            <a:endParaRPr lang="ru-RU" sz="2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0512" y="2924944"/>
            <a:ext cx="3096344" cy="3744416"/>
          </a:xfrm>
          <a:prstGeom prst="rect">
            <a:avLst/>
          </a:prstGeom>
          <a:solidFill>
            <a:srgbClr val="42A85D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Общий объем финансирования Программы - </a:t>
            </a:r>
          </a:p>
          <a:p>
            <a:pPr algn="ctr"/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4 211 109  тыс. руб.</a:t>
            </a:r>
          </a:p>
          <a:p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т.ч:</a:t>
            </a:r>
          </a:p>
          <a:p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ФБ  - 1 233 960 тыс.руб.</a:t>
            </a:r>
          </a:p>
          <a:p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ОБ  - 113 090 тыс.руб.</a:t>
            </a:r>
          </a:p>
          <a:p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МБ - 1 800 367 тыс.руб.</a:t>
            </a:r>
          </a:p>
          <a:p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  - 1 063 692 тыс.руб.</a:t>
            </a:r>
            <a:endParaRPr lang="ru-RU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160912" y="3789040"/>
          <a:ext cx="511256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592960" y="2924944"/>
            <a:ext cx="423673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ambria" pitchFamily="18" charset="0"/>
              </a:rPr>
              <a:t>Распределение по источникам </a:t>
            </a:r>
          </a:p>
          <a:p>
            <a:pPr algn="ctr"/>
            <a:r>
              <a:rPr lang="ru-RU" b="1" dirty="0" smtClean="0">
                <a:latin typeface="Cambria" pitchFamily="18" charset="0"/>
              </a:rPr>
              <a:t>финансирования</a:t>
            </a:r>
            <a:endParaRPr lang="ru-RU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Ожидаемые результаты Программы к 2025 году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8504" y="1484784"/>
            <a:ext cx="8929750" cy="409342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42A85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Увеличение количества мест в общеобразовательных организациях – на 1 800 мест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Увеличение количества мест в дошкольных организациях – на 640 мест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Количество реконструированных объектов – 12 ед.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Количество построенных объектов для занятий физической культурой и массовым спортом,  запланированных в Программе(в том числе бассейны, спортивные залы, плоскостные сооружения) – 8 ед. 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Количество построенных библиотек – 1 ед.</a:t>
            </a:r>
          </a:p>
          <a:p>
            <a:pPr lvl="0" algn="just">
              <a:spcBef>
                <a:spcPts val="1200"/>
              </a:spcBef>
              <a:buFont typeface="Wingdings" pitchFamily="2" charset="2"/>
              <a:buChar char="ü"/>
            </a:pPr>
            <a:r>
              <a:rPr lang="ru-RU" dirty="0" smtClean="0">
                <a:latin typeface="Cambria" pitchFamily="18" charset="0"/>
              </a:rPr>
              <a:t>Количество построенных музеев –  1 ед.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Характеристики состояния инфраструктуры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60512" y="1988840"/>
          <a:ext cx="8928993" cy="160170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35768"/>
                <a:gridCol w="1135768"/>
                <a:gridCol w="1135768"/>
                <a:gridCol w="3173364"/>
                <a:gridCol w="2348325"/>
              </a:tblGrid>
              <a:tr h="22631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Рейтинг 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Муниципальный район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(городской округ)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Оценка состояния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2013 год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2014 год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2015 год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Кстовский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выше среднего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2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г.о.г. Выкса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выше среднего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3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3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3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г.о.г. Нижний Новгород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выше среднего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4</a:t>
                      </a:r>
                      <a:endParaRPr lang="ru-RU" sz="16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4</a:t>
                      </a:r>
                      <a:endParaRPr lang="ru-RU" sz="16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4</a:t>
                      </a:r>
                      <a:endParaRPr lang="ru-RU" sz="16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г.о.г. </a:t>
                      </a:r>
                      <a:r>
                        <a:rPr lang="ru-RU" sz="1600" b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latin typeface="Cambria" pitchFamily="18" charset="0"/>
                        </a:rPr>
                        <a:t>Саров</a:t>
                      </a:r>
                      <a:endParaRPr lang="ru-RU" sz="16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выше среднего</a:t>
                      </a:r>
                      <a:endParaRPr lang="ru-RU" sz="1600" b="1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C000"/>
                    </a:solidFill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12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14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mbria" pitchFamily="18" charset="0"/>
                        </a:rPr>
                        <a:t>5</a:t>
                      </a:r>
                      <a:endParaRPr lang="ru-RU" sz="140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Cambria" pitchFamily="18" charset="0"/>
                        </a:rPr>
                        <a:t>Балахнинский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mbria" pitchFamily="18" charset="0"/>
                        </a:rPr>
                        <a:t>выше среднего</a:t>
                      </a:r>
                      <a:endParaRPr lang="ru-RU" sz="1400" dirty="0">
                        <a:latin typeface="Cambria" pitchFamily="18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60512" y="1052736"/>
            <a:ext cx="8929750" cy="79208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FF"/>
                </a:solidFill>
                <a:latin typeface="Cambria" pitchFamily="18" charset="0"/>
              </a:rPr>
              <a:t>По итогам 2015 года </a:t>
            </a:r>
            <a:r>
              <a:rPr lang="ru-RU" sz="2000" b="1" dirty="0" err="1" smtClean="0">
                <a:solidFill>
                  <a:srgbClr val="FFFFFF"/>
                </a:solidFill>
                <a:latin typeface="Cambria" pitchFamily="18" charset="0"/>
              </a:rPr>
              <a:t>Саров</a:t>
            </a:r>
            <a:r>
              <a:rPr lang="ru-RU" sz="2000" b="1" dirty="0" smtClean="0">
                <a:solidFill>
                  <a:srgbClr val="FFFFFF"/>
                </a:solidFill>
                <a:latin typeface="Cambria" pitchFamily="18" charset="0"/>
              </a:rPr>
              <a:t> </a:t>
            </a: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находится</a:t>
            </a:r>
            <a:r>
              <a:rPr lang="ru-RU" sz="2000" b="1" dirty="0" smtClean="0">
                <a:solidFill>
                  <a:srgbClr val="FFFFFF"/>
                </a:solidFill>
                <a:latin typeface="Cambria" pitchFamily="18" charset="0"/>
              </a:rPr>
              <a:t> на 4 месте в рейтинге территорий Нижегородской области.</a:t>
            </a:r>
            <a:endParaRPr lang="ru-RU" sz="2000" b="1" dirty="0">
              <a:solidFill>
                <a:srgbClr val="FFFFFF"/>
              </a:solidFill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0512" y="3717032"/>
            <a:ext cx="8929750" cy="2970044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42A85D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b="1" dirty="0" err="1" smtClean="0">
                <a:latin typeface="Cambria" pitchFamily="18" charset="0"/>
              </a:rPr>
              <a:t>Саров</a:t>
            </a:r>
            <a:r>
              <a:rPr lang="ru-RU" sz="1800" b="1" dirty="0" smtClean="0">
                <a:latin typeface="Cambria" pitchFamily="18" charset="0"/>
              </a:rPr>
              <a:t> занимает лидирующую позицию по следующим показателям: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ambria" pitchFamily="18" charset="0"/>
              </a:rPr>
              <a:t>Доля площади земельных участков, являющихся объектами налогообложения земельным налогом, в общей площади территории - 98,4 %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ambria" pitchFamily="18" charset="0"/>
              </a:rPr>
              <a:t>Среднемесячная заработная плата одного работающего - 40 787 руб.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ambria" pitchFamily="18" charset="0"/>
              </a:rPr>
              <a:t>Темп роста среднемесячной заработной платы одного работающего в действующих ценах к соответствующему периоду прошлого года -107,7%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ambria" pitchFamily="18" charset="0"/>
              </a:rPr>
              <a:t>Соотношение среднемесячной заработной платы одного работающего и прожиточного минимума для трудоспособного населения - 430,5%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Cambria" pitchFamily="18" charset="0"/>
              </a:rPr>
              <a:t>Уровень преступности - 52,7 ед.</a:t>
            </a:r>
            <a:endParaRPr lang="ru-RU" sz="18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769" y="0"/>
            <a:ext cx="1301231" cy="90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906000" cy="928670"/>
          </a:xfrm>
          <a:solidFill>
            <a:srgbClr val="FFFFFF">
              <a:alpha val="51000"/>
            </a:srgbClr>
          </a:solidFill>
          <a:ln>
            <a:solidFill>
              <a:srgbClr val="42A85D">
                <a:alpha val="30196"/>
              </a:srgb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Общее образование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6496" y="1052736"/>
            <a:ext cx="4608512" cy="4248472"/>
          </a:xfrm>
          <a:prstGeom prst="rect">
            <a:avLst/>
          </a:prstGeom>
          <a:solidFill>
            <a:srgbClr val="42A85D">
              <a:alpha val="0"/>
            </a:srgbClr>
          </a:solidFill>
          <a:ln>
            <a:solidFill>
              <a:srgbClr val="9BBB59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700" b="1" dirty="0" smtClean="0">
                <a:solidFill>
                  <a:schemeClr val="tx1"/>
                </a:solidFill>
                <a:latin typeface="Cambria" pitchFamily="18" charset="0"/>
              </a:rPr>
              <a:t>На сегодняшний день система общего образования представлена:</a:t>
            </a:r>
          </a:p>
          <a:p>
            <a:pPr lvl="1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15 общеобразовательными организациями </a:t>
            </a:r>
          </a:p>
          <a:p>
            <a:pPr lvl="1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2 лицеями и 1 гимназией </a:t>
            </a:r>
          </a:p>
          <a:p>
            <a:pPr lvl="1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1 школой-интернатом с коррекционными классами</a:t>
            </a:r>
          </a:p>
          <a:p>
            <a:pPr lvl="1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Центром образования</a:t>
            </a:r>
          </a:p>
          <a:p>
            <a:pPr lvl="1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1 коррекционной школой-интернатом </a:t>
            </a:r>
            <a:r>
              <a:rPr lang="en-US" sz="1700" dirty="0" smtClean="0">
                <a:solidFill>
                  <a:schemeClr val="tx1"/>
                </a:solidFill>
                <a:latin typeface="Cambria" pitchFamily="18" charset="0"/>
              </a:rPr>
              <a:t>VIII</a:t>
            </a: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 вида</a:t>
            </a:r>
          </a:p>
          <a:p>
            <a:pPr lvl="1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 3 организациями дополнительного образования для детей</a:t>
            </a:r>
          </a:p>
          <a:p>
            <a:pPr lvl="1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Cambria" pitchFamily="18" charset="0"/>
              </a:rPr>
              <a:t> 1 организацией дополнительного образования для взрослых</a:t>
            </a:r>
            <a:endParaRPr lang="ru-RU" sz="1700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169024" y="1052737"/>
          <a:ext cx="4248471" cy="424847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35384"/>
                <a:gridCol w="799977"/>
                <a:gridCol w="835384"/>
                <a:gridCol w="888863"/>
                <a:gridCol w="888863"/>
              </a:tblGrid>
              <a:tr h="77201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Учебный 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Общая численность обучающихся 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 конец учебного года)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чел.)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20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Днев-ные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ЦО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Коррек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ционные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720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2013-2014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7804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7500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185+61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720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7861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7575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175+58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720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2015-2016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7908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7629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159+66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16496" y="5445224"/>
            <a:ext cx="9001000" cy="1268760"/>
          </a:xfrm>
          <a:prstGeom prst="rect">
            <a:avLst/>
          </a:prstGeom>
          <a:solidFill>
            <a:srgbClr val="42A85D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За последние 10 лет новые объекты в системе общего образования не строились. </a:t>
            </a: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10869</TotalTime>
  <Words>2439</Words>
  <Application>Microsoft Office PowerPoint</Application>
  <PresentationFormat>Лист A4 (210x297 мм)</PresentationFormat>
  <Paragraphs>807</Paragraphs>
  <Slides>28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 Основания для разработки Программы</vt:lpstr>
      <vt:lpstr> Цели и задачи Программы</vt:lpstr>
      <vt:lpstr> Основные разработчики Программы</vt:lpstr>
      <vt:lpstr> Целевые индикаторы Программы к 2025 году:</vt:lpstr>
      <vt:lpstr> Источники финансирования Программы:</vt:lpstr>
      <vt:lpstr> Ожидаемые результаты Программы к 2025 году</vt:lpstr>
      <vt:lpstr> Характеристики состояния инфраструктуры</vt:lpstr>
      <vt:lpstr> Общее образование</vt:lpstr>
      <vt:lpstr> Общее образование. Мероприятия Программы</vt:lpstr>
      <vt:lpstr>Строительство школы на присоединяемой территории  (2025 год)</vt:lpstr>
      <vt:lpstr> Дошкольное образование</vt:lpstr>
      <vt:lpstr> Дошкольное образование. Новые детские сады.</vt:lpstr>
      <vt:lpstr> Дошкольное образование. Мероприятия программы.</vt:lpstr>
      <vt:lpstr> Дополнительное образование</vt:lpstr>
      <vt:lpstr> Здравоохранение</vt:lpstr>
      <vt:lpstr> Физическая культура и спорт</vt:lpstr>
      <vt:lpstr> Физическая культура и спорт. Мероприятия программы</vt:lpstr>
      <vt:lpstr> Развитие МБОУДО «ООЦ «Березка» (2018 - 2020 годы)</vt:lpstr>
      <vt:lpstr> Развитие СДЮСШОР «Атом» (2018 - 2020 годы)</vt:lpstr>
      <vt:lpstr> Развитие Молодежного центра (2018  год)</vt:lpstr>
      <vt:lpstr> Развитие ДЮСШ «САРОВ» (2018  год)</vt:lpstr>
      <vt:lpstr> Строительство Физкультурно - оздоровительного  комплекса (2019 - 2021 годы)</vt:lpstr>
      <vt:lpstr> Культура</vt:lpstr>
      <vt:lpstr> Культура. Мероприятия программы.</vt:lpstr>
      <vt:lpstr> Социальная поддержка населения</vt:lpstr>
      <vt:lpstr> Оценка эффективности мероприятий программы</vt:lpstr>
      <vt:lpstr>Слайд 28</vt:lpstr>
    </vt:vector>
  </TitlesOfParts>
  <Company>Администрация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Калачева Е.В.</dc:creator>
  <cp:lastModifiedBy>Брехунова</cp:lastModifiedBy>
  <cp:revision>530</cp:revision>
  <dcterms:created xsi:type="dcterms:W3CDTF">2016-03-10T13:22:53Z</dcterms:created>
  <dcterms:modified xsi:type="dcterms:W3CDTF">2017-05-31T13:19:18Z</dcterms:modified>
</cp:coreProperties>
</file>